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11"/>
  </p:notesMasterIdLst>
  <p:sldIdLst>
    <p:sldId id="256" r:id="rId2"/>
    <p:sldId id="257" r:id="rId3"/>
    <p:sldId id="258" r:id="rId4"/>
    <p:sldId id="260" r:id="rId5"/>
    <p:sldId id="261" r:id="rId6"/>
    <p:sldId id="262" r:id="rId7"/>
    <p:sldId id="263" r:id="rId8"/>
    <p:sldId id="264" r:id="rId9"/>
    <p:sldId id="265" r:id="rId10"/>
  </p:sldIdLst>
  <p:sldSz cx="18288000" cy="10287000"/>
  <p:notesSz cx="6858000" cy="9144000"/>
  <p:embeddedFontLst>
    <p:embeddedFont>
      <p:font typeface="Glacial Indifference" panose="020B0604020202020204" charset="0"/>
      <p:regular r:id="rId12"/>
    </p:embeddedFont>
    <p:embeddedFont>
      <p:font typeface="Glacial Indifference Bold" panose="020B0604020202020204" charset="0"/>
      <p:regular r:id="rId13"/>
    </p:embeddedFont>
    <p:embeddedFont>
      <p:font typeface="Public Sans" panose="020B0604020202020204" charset="0"/>
      <p:regular r:id="rId14"/>
    </p:embeddedFont>
    <p:embeddedFont>
      <p:font typeface="Raleway" pitchFamily="2" charset="0"/>
      <p:regular r:id="rId15"/>
    </p:embeddedFont>
    <p:embeddedFont>
      <p:font typeface="Raleway Bold" charset="0"/>
      <p:regular r:id="rId16"/>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4622" autoAdjust="0"/>
  </p:normalViewPr>
  <p:slideViewPr>
    <p:cSldViewPr>
      <p:cViewPr varScale="1">
        <p:scale>
          <a:sx n="60" d="100"/>
          <a:sy n="60" d="100"/>
        </p:scale>
        <p:origin x="370" y="67"/>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2.fntdata"/><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font" Target="fonts/font1.fntdata"/><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font" Target="fonts/font5.fntdata"/><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font" Target="fonts/font4.fntdata"/><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3.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cs-CZ"/>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fld id="{B7268E1E-0E44-426D-905E-8AD9B19D2182}" type="datetimeFigureOut">
              <a:rPr lang="cs-CZ" smtClean="0"/>
              <a:t>03.03.2026</a:t>
            </a:fld>
            <a:endParaRPr lang="cs-CZ"/>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lang="cs-CZ"/>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cs-CZ"/>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lang="cs-CZ"/>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fld id="{871B2431-D351-4C6E-A3CF-9DFAC0E3E050}" type="slidenum">
              <a:rPr lang="cs-CZ" smtClean="0"/>
              <a:t>‹#›</a:t>
            </a:fld>
            <a:endParaRPr lang="cs-CZ"/>
          </a:p>
        </p:txBody>
      </p:sp>
    </p:spTree>
    <p:extLst>
      <p:ext uri="{BB962C8B-B14F-4D97-AF65-F5344CB8AC3E}">
        <p14:creationId xmlns:p14="http://schemas.microsoft.com/office/powerpoint/2010/main" val="17988891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dirty="0" err="1"/>
              <a:t>Youtube</a:t>
            </a:r>
            <a:r>
              <a:rPr lang="en-US" dirty="0"/>
              <a:t> Playlist: https://youtube.com/playlist?list=PLa1_77g2uuw1ffwoBtLmb7Wb8wPFNgo2Z&amp;si=L2Gb4eZqTCpmCAmC </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3/3/2026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3/3/2026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3/3/2026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3/3/2026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3/3/2026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3/3/2026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3/3/2026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3/3/2026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3/3/2026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3/3/2026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3/3/2026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3/3/2026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Layout" Target="../slideLayouts/slideLayout7.xml"/><Relationship Id="rId5" Type="http://schemas.openxmlformats.org/officeDocument/2006/relationships/image" Target="../media/image5.svg"/><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8" Type="http://schemas.openxmlformats.org/officeDocument/2006/relationships/image" Target="../media/image11.svg"/><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9.svg"/><Relationship Id="rId5" Type="http://schemas.openxmlformats.org/officeDocument/2006/relationships/image" Target="../media/image8.png"/><Relationship Id="rId4" Type="http://schemas.openxmlformats.org/officeDocument/2006/relationships/image" Target="../media/image7.svg"/><Relationship Id="rId9"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2.png"/><Relationship Id="rId1" Type="http://schemas.openxmlformats.org/officeDocument/2006/relationships/slideLayout" Target="../slideLayouts/slideLayout7.xml"/><Relationship Id="rId5" Type="http://schemas.openxmlformats.org/officeDocument/2006/relationships/image" Target="../media/image3.png"/><Relationship Id="rId4" Type="http://schemas.openxmlformats.org/officeDocument/2006/relationships/image" Target="../media/image13.svg"/></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14.jpg"/></Relationships>
</file>

<file path=ppt/slides/_rels/slide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2.png"/><Relationship Id="rId1" Type="http://schemas.openxmlformats.org/officeDocument/2006/relationships/slideLayout" Target="../slideLayouts/slideLayout7.xml"/><Relationship Id="rId5" Type="http://schemas.openxmlformats.org/officeDocument/2006/relationships/image" Target="../media/image3.png"/><Relationship Id="rId4" Type="http://schemas.openxmlformats.org/officeDocument/2006/relationships/image" Target="../media/image16.svg"/></Relationships>
</file>

<file path=ppt/slides/_rels/slide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2.png"/><Relationship Id="rId1" Type="http://schemas.openxmlformats.org/officeDocument/2006/relationships/slideLayout" Target="../slideLayouts/slideLayout7.xml"/><Relationship Id="rId5" Type="http://schemas.openxmlformats.org/officeDocument/2006/relationships/image" Target="../media/image3.png"/><Relationship Id="rId4" Type="http://schemas.openxmlformats.org/officeDocument/2006/relationships/image" Target="../media/image18.svg"/></Relationships>
</file>

<file path=ppt/slides/_rels/slide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2.png"/><Relationship Id="rId1" Type="http://schemas.openxmlformats.org/officeDocument/2006/relationships/slideLayout" Target="../slideLayouts/slideLayout7.xml"/><Relationship Id="rId5" Type="http://schemas.openxmlformats.org/officeDocument/2006/relationships/image" Target="../media/image3.png"/><Relationship Id="rId4" Type="http://schemas.openxmlformats.org/officeDocument/2006/relationships/image" Target="../media/image20.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882757" y="3403746"/>
            <a:ext cx="2536091" cy="2536081"/>
            <a:chOff x="0" y="0"/>
            <a:chExt cx="6350000" cy="6349975"/>
          </a:xfrm>
        </p:grpSpPr>
        <p:sp>
          <p:nvSpPr>
            <p:cNvPr id="3" name="Freeform 3"/>
            <p:cNvSpPr/>
            <p:nvPr/>
          </p:nvSpPr>
          <p:spPr>
            <a:xfrm>
              <a:off x="0" y="0"/>
              <a:ext cx="6350000" cy="6349975"/>
            </a:xfrm>
            <a:custGeom>
              <a:avLst/>
              <a:gdLst/>
              <a:ahLst/>
              <a:cxnLst/>
              <a:rect l="l" t="t" r="r" b="b"/>
              <a:pathLst>
                <a:path w="6350000" h="6349975">
                  <a:moveTo>
                    <a:pt x="6350000" y="3175025"/>
                  </a:moveTo>
                  <a:cubicBezTo>
                    <a:pt x="6350000" y="4928451"/>
                    <a:pt x="4928476" y="6349975"/>
                    <a:pt x="3175000" y="6349975"/>
                  </a:cubicBezTo>
                  <a:cubicBezTo>
                    <a:pt x="1421498" y="6349975"/>
                    <a:pt x="0" y="4928451"/>
                    <a:pt x="0" y="3175025"/>
                  </a:cubicBezTo>
                  <a:cubicBezTo>
                    <a:pt x="0" y="1421511"/>
                    <a:pt x="1421498" y="0"/>
                    <a:pt x="3175000" y="0"/>
                  </a:cubicBezTo>
                  <a:cubicBezTo>
                    <a:pt x="4928502" y="0"/>
                    <a:pt x="6350000" y="1421511"/>
                    <a:pt x="6350000" y="3175025"/>
                  </a:cubicBezTo>
                  <a:close/>
                </a:path>
              </a:pathLst>
            </a:custGeom>
            <a:blipFill>
              <a:blip r:embed="rId2"/>
              <a:stretch>
                <a:fillRect/>
              </a:stretch>
            </a:blipFill>
            <a:ln w="47625" cap="sq">
              <a:solidFill>
                <a:srgbClr val="000000"/>
              </a:solidFill>
              <a:prstDash val="solid"/>
              <a:miter/>
            </a:ln>
          </p:spPr>
          <p:txBody>
            <a:bodyPr/>
            <a:lstStyle/>
            <a:p>
              <a:endParaRPr lang="en-CA"/>
            </a:p>
          </p:txBody>
        </p:sp>
      </p:grpSp>
      <p:sp>
        <p:nvSpPr>
          <p:cNvPr id="4" name="TextBox 4"/>
          <p:cNvSpPr txBox="1"/>
          <p:nvPr/>
        </p:nvSpPr>
        <p:spPr>
          <a:xfrm>
            <a:off x="3746038" y="3459134"/>
            <a:ext cx="14097383" cy="1686332"/>
          </a:xfrm>
          <a:prstGeom prst="rect">
            <a:avLst/>
          </a:prstGeom>
        </p:spPr>
        <p:txBody>
          <a:bodyPr lIns="0" tIns="0" rIns="0" bIns="0" rtlCol="0" anchor="t">
            <a:spAutoFit/>
          </a:bodyPr>
          <a:lstStyle/>
          <a:p>
            <a:pPr algn="l">
              <a:lnSpc>
                <a:spcPts val="13785"/>
              </a:lnSpc>
            </a:pPr>
            <a:r>
              <a:rPr lang="en-US" sz="9846" b="1">
                <a:solidFill>
                  <a:srgbClr val="1D1D1F"/>
                </a:solidFill>
                <a:latin typeface="Raleway Bold"/>
                <a:ea typeface="Raleway Bold"/>
                <a:cs typeface="Raleway Bold"/>
                <a:sym typeface="Raleway Bold"/>
              </a:rPr>
              <a:t>DEMYSTIFYING DYING</a:t>
            </a:r>
          </a:p>
        </p:txBody>
      </p:sp>
      <p:grpSp>
        <p:nvGrpSpPr>
          <p:cNvPr id="5" name="Group 5"/>
          <p:cNvGrpSpPr/>
          <p:nvPr/>
        </p:nvGrpSpPr>
        <p:grpSpPr>
          <a:xfrm>
            <a:off x="3746038" y="4939262"/>
            <a:ext cx="13513262" cy="1000565"/>
            <a:chOff x="0" y="0"/>
            <a:chExt cx="1980634" cy="146652"/>
          </a:xfrm>
        </p:grpSpPr>
        <p:sp>
          <p:nvSpPr>
            <p:cNvPr id="6" name="Freeform 6"/>
            <p:cNvSpPr/>
            <p:nvPr/>
          </p:nvSpPr>
          <p:spPr>
            <a:xfrm>
              <a:off x="0" y="0"/>
              <a:ext cx="1980634" cy="146652"/>
            </a:xfrm>
            <a:custGeom>
              <a:avLst/>
              <a:gdLst/>
              <a:ahLst/>
              <a:cxnLst/>
              <a:rect l="l" t="t" r="r" b="b"/>
              <a:pathLst>
                <a:path w="1980634" h="146652">
                  <a:moveTo>
                    <a:pt x="29219" y="0"/>
                  </a:moveTo>
                  <a:lnTo>
                    <a:pt x="1951416" y="0"/>
                  </a:lnTo>
                  <a:cubicBezTo>
                    <a:pt x="1967553" y="0"/>
                    <a:pt x="1980634" y="13082"/>
                    <a:pt x="1980634" y="29219"/>
                  </a:cubicBezTo>
                  <a:lnTo>
                    <a:pt x="1980634" y="117434"/>
                  </a:lnTo>
                  <a:cubicBezTo>
                    <a:pt x="1980634" y="133571"/>
                    <a:pt x="1967553" y="146652"/>
                    <a:pt x="1951416" y="146652"/>
                  </a:cubicBezTo>
                  <a:lnTo>
                    <a:pt x="29219" y="146652"/>
                  </a:lnTo>
                  <a:cubicBezTo>
                    <a:pt x="13082" y="146652"/>
                    <a:pt x="0" y="133571"/>
                    <a:pt x="0" y="117434"/>
                  </a:cubicBezTo>
                  <a:lnTo>
                    <a:pt x="0" y="29219"/>
                  </a:lnTo>
                  <a:cubicBezTo>
                    <a:pt x="0" y="13082"/>
                    <a:pt x="13082" y="0"/>
                    <a:pt x="29219" y="0"/>
                  </a:cubicBezTo>
                  <a:close/>
                </a:path>
              </a:pathLst>
            </a:custGeom>
            <a:solidFill>
              <a:srgbClr val="FFFFFF"/>
            </a:solidFill>
            <a:ln cap="rnd">
              <a:noFill/>
              <a:prstDash val="solid"/>
              <a:round/>
            </a:ln>
          </p:spPr>
          <p:txBody>
            <a:bodyPr/>
            <a:lstStyle/>
            <a:p>
              <a:endParaRPr lang="en-CA"/>
            </a:p>
          </p:txBody>
        </p:sp>
        <p:sp>
          <p:nvSpPr>
            <p:cNvPr id="7" name="TextBox 7"/>
            <p:cNvSpPr txBox="1"/>
            <p:nvPr/>
          </p:nvSpPr>
          <p:spPr>
            <a:xfrm>
              <a:off x="0" y="-57150"/>
              <a:ext cx="1980634" cy="203802"/>
            </a:xfrm>
            <a:prstGeom prst="rect">
              <a:avLst/>
            </a:prstGeom>
          </p:spPr>
          <p:txBody>
            <a:bodyPr lIns="0" tIns="0" rIns="0" bIns="0" rtlCol="0" anchor="ctr"/>
            <a:lstStyle/>
            <a:p>
              <a:pPr algn="ctr">
                <a:lnSpc>
                  <a:spcPts val="3779"/>
                </a:lnSpc>
              </a:pPr>
              <a:r>
                <a:rPr lang="en-US" sz="2699" b="1" spc="445">
                  <a:solidFill>
                    <a:srgbClr val="000000"/>
                  </a:solidFill>
                  <a:latin typeface="Raleway Bold"/>
                  <a:ea typeface="Raleway Bold"/>
                  <a:cs typeface="Raleway Bold"/>
                  <a:sym typeface="Raleway Bold"/>
                </a:rPr>
                <a:t>UNDERSTAND THE TIPPING POINT</a:t>
              </a:r>
            </a:p>
          </p:txBody>
        </p:sp>
      </p:gr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854800" y="556260"/>
            <a:ext cx="11504376" cy="1078231"/>
          </a:xfrm>
          <a:prstGeom prst="rect">
            <a:avLst/>
          </a:prstGeom>
        </p:spPr>
        <p:txBody>
          <a:bodyPr lIns="0" tIns="0" rIns="0" bIns="0" rtlCol="0" anchor="t">
            <a:spAutoFit/>
          </a:bodyPr>
          <a:lstStyle/>
          <a:p>
            <a:pPr algn="l">
              <a:lnSpc>
                <a:spcPts val="8160"/>
              </a:lnSpc>
            </a:pPr>
            <a:r>
              <a:rPr lang="en-US" sz="8000" b="1">
                <a:solidFill>
                  <a:srgbClr val="000000"/>
                </a:solidFill>
                <a:latin typeface="Raleway Bold"/>
                <a:ea typeface="Raleway Bold"/>
                <a:cs typeface="Raleway Bold"/>
                <a:sym typeface="Raleway Bold"/>
              </a:rPr>
              <a:t>Disclaimer slide</a:t>
            </a:r>
          </a:p>
        </p:txBody>
      </p:sp>
      <p:grpSp>
        <p:nvGrpSpPr>
          <p:cNvPr id="3" name="Group 3"/>
          <p:cNvGrpSpPr/>
          <p:nvPr/>
        </p:nvGrpSpPr>
        <p:grpSpPr>
          <a:xfrm>
            <a:off x="4712489" y="2453639"/>
            <a:ext cx="8863022" cy="6379774"/>
            <a:chOff x="0" y="0"/>
            <a:chExt cx="1970475" cy="1418386"/>
          </a:xfrm>
        </p:grpSpPr>
        <p:sp>
          <p:nvSpPr>
            <p:cNvPr id="4" name="Freeform 4"/>
            <p:cNvSpPr/>
            <p:nvPr/>
          </p:nvSpPr>
          <p:spPr>
            <a:xfrm>
              <a:off x="0" y="0"/>
              <a:ext cx="1970475" cy="1418386"/>
            </a:xfrm>
            <a:custGeom>
              <a:avLst/>
              <a:gdLst/>
              <a:ahLst/>
              <a:cxnLst/>
              <a:rect l="l" t="t" r="r" b="b"/>
              <a:pathLst>
                <a:path w="1970475" h="1418386">
                  <a:moveTo>
                    <a:pt x="0" y="0"/>
                  </a:moveTo>
                  <a:lnTo>
                    <a:pt x="1970475" y="0"/>
                  </a:lnTo>
                  <a:lnTo>
                    <a:pt x="1970475" y="1418386"/>
                  </a:lnTo>
                  <a:lnTo>
                    <a:pt x="0" y="1418386"/>
                  </a:lnTo>
                  <a:close/>
                </a:path>
              </a:pathLst>
            </a:custGeom>
            <a:solidFill>
              <a:srgbClr val="FAF4E3"/>
            </a:solidFill>
          </p:spPr>
          <p:txBody>
            <a:bodyPr/>
            <a:lstStyle/>
            <a:p>
              <a:endParaRPr lang="en-CA"/>
            </a:p>
          </p:txBody>
        </p:sp>
        <p:sp>
          <p:nvSpPr>
            <p:cNvPr id="5" name="TextBox 5"/>
            <p:cNvSpPr txBox="1"/>
            <p:nvPr/>
          </p:nvSpPr>
          <p:spPr>
            <a:xfrm>
              <a:off x="0" y="0"/>
              <a:ext cx="1970475" cy="1418386"/>
            </a:xfrm>
            <a:prstGeom prst="rect">
              <a:avLst/>
            </a:prstGeom>
          </p:spPr>
          <p:txBody>
            <a:bodyPr lIns="50800" tIns="50800" rIns="50800" bIns="50800" rtlCol="0" anchor="ctr"/>
            <a:lstStyle/>
            <a:p>
              <a:pPr algn="ctr">
                <a:lnSpc>
                  <a:spcPts val="1748"/>
                </a:lnSpc>
              </a:pPr>
              <a:endParaRPr/>
            </a:p>
          </p:txBody>
        </p:sp>
      </p:grpSp>
      <p:sp>
        <p:nvSpPr>
          <p:cNvPr id="6" name="TextBox 6"/>
          <p:cNvSpPr txBox="1"/>
          <p:nvPr/>
        </p:nvSpPr>
        <p:spPr>
          <a:xfrm>
            <a:off x="4879487" y="2720896"/>
            <a:ext cx="8529025" cy="5845261"/>
          </a:xfrm>
          <a:prstGeom prst="rect">
            <a:avLst/>
          </a:prstGeom>
        </p:spPr>
        <p:txBody>
          <a:bodyPr lIns="0" tIns="0" rIns="0" bIns="0" rtlCol="0" anchor="t">
            <a:spAutoFit/>
          </a:bodyPr>
          <a:lstStyle/>
          <a:p>
            <a:pPr algn="l">
              <a:lnSpc>
                <a:spcPts val="2775"/>
              </a:lnSpc>
              <a:spcBef>
                <a:spcPct val="0"/>
              </a:spcBef>
            </a:pPr>
            <a:r>
              <a:rPr lang="en-US" sz="2351" b="1">
                <a:solidFill>
                  <a:srgbClr val="000000"/>
                </a:solidFill>
                <a:latin typeface="Glacial Indifference Bold"/>
                <a:ea typeface="Glacial Indifference Bold"/>
                <a:cs typeface="Glacial Indifference Bold"/>
                <a:sym typeface="Glacial Indifference Bold"/>
              </a:rPr>
              <a:t>Disclaimer: </a:t>
            </a:r>
            <a:r>
              <a:rPr lang="en-US" sz="2351">
                <a:solidFill>
                  <a:srgbClr val="000000"/>
                </a:solidFill>
                <a:latin typeface="Glacial Indifference"/>
                <a:ea typeface="Glacial Indifference"/>
                <a:cs typeface="Glacial Indifference"/>
                <a:sym typeface="Glacial Indifference"/>
              </a:rPr>
              <a:t>This educational program is provided for informational purposes only. While we strive to ensure accuracy and relevance, we do not guarantee or endorse any modifications, interpretations, or adaptations made by third parties. Any changes or additions to the program's content are the sole responsibility of those making such modifications.</a:t>
            </a:r>
          </a:p>
          <a:p>
            <a:pPr algn="l">
              <a:lnSpc>
                <a:spcPts val="2775"/>
              </a:lnSpc>
              <a:spcBef>
                <a:spcPct val="0"/>
              </a:spcBef>
            </a:pPr>
            <a:endParaRPr lang="en-US" sz="2351">
              <a:solidFill>
                <a:srgbClr val="000000"/>
              </a:solidFill>
              <a:latin typeface="Glacial Indifference"/>
              <a:ea typeface="Glacial Indifference"/>
              <a:cs typeface="Glacial Indifference"/>
              <a:sym typeface="Glacial Indifference"/>
            </a:endParaRPr>
          </a:p>
          <a:p>
            <a:pPr algn="l">
              <a:lnSpc>
                <a:spcPts val="2775"/>
              </a:lnSpc>
              <a:spcBef>
                <a:spcPct val="0"/>
              </a:spcBef>
            </a:pPr>
            <a:r>
              <a:rPr lang="en-US" sz="2351">
                <a:solidFill>
                  <a:srgbClr val="000000"/>
                </a:solidFill>
                <a:latin typeface="Glacial Indifference"/>
                <a:ea typeface="Glacial Indifference"/>
                <a:cs typeface="Glacial Indifference"/>
                <a:sym typeface="Glacial Indifference"/>
              </a:rPr>
              <a:t>We are not liable for any statements, representations, or advice offered by individuals who use or adapt this material. Users assume full responsibility for their interpretation and application of the content. By accessing this program, you acknowledge and agree that the original creators and providers are not responsible for any errors, omissions, or outcomes resulting from third-party use.</a:t>
            </a:r>
          </a:p>
          <a:p>
            <a:pPr algn="l">
              <a:lnSpc>
                <a:spcPts val="2775"/>
              </a:lnSpc>
              <a:spcBef>
                <a:spcPct val="0"/>
              </a:spcBef>
            </a:pPr>
            <a:endParaRPr lang="en-US" sz="2351">
              <a:solidFill>
                <a:srgbClr val="000000"/>
              </a:solidFill>
              <a:latin typeface="Glacial Indifference"/>
              <a:ea typeface="Glacial Indifference"/>
              <a:cs typeface="Glacial Indifference"/>
              <a:sym typeface="Glacial Indifference"/>
            </a:endParaRPr>
          </a:p>
          <a:p>
            <a:pPr algn="l">
              <a:lnSpc>
                <a:spcPts val="2775"/>
              </a:lnSpc>
              <a:spcBef>
                <a:spcPct val="0"/>
              </a:spcBef>
            </a:pPr>
            <a:r>
              <a:rPr lang="en-US" sz="2351">
                <a:solidFill>
                  <a:srgbClr val="000000"/>
                </a:solidFill>
                <a:latin typeface="Glacial Indifference"/>
                <a:ea typeface="Glacial Indifference"/>
                <a:cs typeface="Glacial Indifference"/>
                <a:sym typeface="Glacial Indifference"/>
              </a:rPr>
              <a:t>For official guidance or verification, please refer to qualified professionals in the relevant field.</a:t>
            </a:r>
          </a:p>
        </p:txBody>
      </p:sp>
      <p:sp>
        <p:nvSpPr>
          <p:cNvPr id="7" name="Freeform 7"/>
          <p:cNvSpPr/>
          <p:nvPr/>
        </p:nvSpPr>
        <p:spPr>
          <a:xfrm>
            <a:off x="15880860" y="8689773"/>
            <a:ext cx="1958165" cy="1031034"/>
          </a:xfrm>
          <a:custGeom>
            <a:avLst/>
            <a:gdLst/>
            <a:ahLst/>
            <a:cxnLst/>
            <a:rect l="l" t="t" r="r" b="b"/>
            <a:pathLst>
              <a:path w="1958165" h="1031034">
                <a:moveTo>
                  <a:pt x="0" y="0"/>
                </a:moveTo>
                <a:lnTo>
                  <a:pt x="1958166" y="0"/>
                </a:lnTo>
                <a:lnTo>
                  <a:pt x="1958166" y="1031034"/>
                </a:lnTo>
                <a:lnTo>
                  <a:pt x="0" y="1031034"/>
                </a:lnTo>
                <a:lnTo>
                  <a:pt x="0" y="0"/>
                </a:lnTo>
                <a:close/>
              </a:path>
            </a:pathLst>
          </a:custGeom>
          <a:blipFill>
            <a:blip r:embed="rId2"/>
            <a:stretch>
              <a:fillRect/>
            </a:stretch>
          </a:blipFill>
        </p:spPr>
        <p:txBody>
          <a:bodyPr/>
          <a:lstStyle/>
          <a:p>
            <a:endParaRPr lang="en-CA"/>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6438727" y="392278"/>
            <a:ext cx="1272848" cy="1272843"/>
            <a:chOff x="0" y="0"/>
            <a:chExt cx="6350000" cy="6349975"/>
          </a:xfrm>
        </p:grpSpPr>
        <p:sp>
          <p:nvSpPr>
            <p:cNvPr id="3" name="Freeform 3"/>
            <p:cNvSpPr/>
            <p:nvPr/>
          </p:nvSpPr>
          <p:spPr>
            <a:xfrm>
              <a:off x="0" y="0"/>
              <a:ext cx="6350000" cy="6349975"/>
            </a:xfrm>
            <a:custGeom>
              <a:avLst/>
              <a:gdLst/>
              <a:ahLst/>
              <a:cxnLst/>
              <a:rect l="l" t="t" r="r" b="b"/>
              <a:pathLst>
                <a:path w="6350000" h="6349975">
                  <a:moveTo>
                    <a:pt x="6350000" y="3175025"/>
                  </a:moveTo>
                  <a:cubicBezTo>
                    <a:pt x="6350000" y="4928451"/>
                    <a:pt x="4928476" y="6349975"/>
                    <a:pt x="3175000" y="6349975"/>
                  </a:cubicBezTo>
                  <a:cubicBezTo>
                    <a:pt x="1421498" y="6349975"/>
                    <a:pt x="0" y="4928451"/>
                    <a:pt x="0" y="3175025"/>
                  </a:cubicBezTo>
                  <a:cubicBezTo>
                    <a:pt x="0" y="1421511"/>
                    <a:pt x="1421498" y="0"/>
                    <a:pt x="3175000" y="0"/>
                  </a:cubicBezTo>
                  <a:cubicBezTo>
                    <a:pt x="4928502" y="0"/>
                    <a:pt x="6350000" y="1421511"/>
                    <a:pt x="6350000" y="3175025"/>
                  </a:cubicBezTo>
                  <a:close/>
                </a:path>
              </a:pathLst>
            </a:custGeom>
            <a:blipFill>
              <a:blip r:embed="rId2"/>
              <a:stretch>
                <a:fillRect l="-4214" r="-4214"/>
              </a:stretch>
            </a:blipFill>
            <a:ln w="47625" cap="sq">
              <a:solidFill>
                <a:srgbClr val="000000"/>
              </a:solidFill>
              <a:prstDash val="solid"/>
              <a:miter/>
            </a:ln>
          </p:spPr>
          <p:txBody>
            <a:bodyPr/>
            <a:lstStyle/>
            <a:p>
              <a:endParaRPr lang="en-CA"/>
            </a:p>
          </p:txBody>
        </p:sp>
      </p:grpSp>
      <p:sp>
        <p:nvSpPr>
          <p:cNvPr id="4" name="Freeform 4"/>
          <p:cNvSpPr/>
          <p:nvPr/>
        </p:nvSpPr>
        <p:spPr>
          <a:xfrm>
            <a:off x="15880860" y="8689773"/>
            <a:ext cx="1958165" cy="1031034"/>
          </a:xfrm>
          <a:custGeom>
            <a:avLst/>
            <a:gdLst/>
            <a:ahLst/>
            <a:cxnLst/>
            <a:rect l="l" t="t" r="r" b="b"/>
            <a:pathLst>
              <a:path w="1958165" h="1031034">
                <a:moveTo>
                  <a:pt x="0" y="0"/>
                </a:moveTo>
                <a:lnTo>
                  <a:pt x="1958166" y="0"/>
                </a:lnTo>
                <a:lnTo>
                  <a:pt x="1958166" y="1031034"/>
                </a:lnTo>
                <a:lnTo>
                  <a:pt x="0" y="1031034"/>
                </a:lnTo>
                <a:lnTo>
                  <a:pt x="0" y="0"/>
                </a:lnTo>
                <a:close/>
              </a:path>
            </a:pathLst>
          </a:custGeom>
          <a:blipFill>
            <a:blip r:embed="rId3"/>
            <a:stretch>
              <a:fillRect/>
            </a:stretch>
          </a:blipFill>
        </p:spPr>
        <p:txBody>
          <a:bodyPr/>
          <a:lstStyle/>
          <a:p>
            <a:endParaRPr lang="en-CA"/>
          </a:p>
        </p:txBody>
      </p:sp>
      <p:sp>
        <p:nvSpPr>
          <p:cNvPr id="5" name="TextBox 5"/>
          <p:cNvSpPr txBox="1"/>
          <p:nvPr/>
        </p:nvSpPr>
        <p:spPr>
          <a:xfrm>
            <a:off x="6497187" y="2450449"/>
            <a:ext cx="11564373" cy="1493568"/>
          </a:xfrm>
          <a:prstGeom prst="rect">
            <a:avLst/>
          </a:prstGeom>
        </p:spPr>
        <p:txBody>
          <a:bodyPr lIns="0" tIns="0" rIns="0" bIns="0" rtlCol="0" anchor="t">
            <a:spAutoFit/>
          </a:bodyPr>
          <a:lstStyle/>
          <a:p>
            <a:pPr algn="l">
              <a:lnSpc>
                <a:spcPts val="12177"/>
              </a:lnSpc>
            </a:pPr>
            <a:r>
              <a:rPr lang="en-US" sz="8698" b="1">
                <a:solidFill>
                  <a:srgbClr val="100F0D"/>
                </a:solidFill>
                <a:latin typeface="Raleway Bold"/>
                <a:ea typeface="Raleway Bold"/>
                <a:cs typeface="Raleway Bold"/>
                <a:sym typeface="Raleway Bold"/>
              </a:rPr>
              <a:t>Starting Off</a:t>
            </a:r>
          </a:p>
        </p:txBody>
      </p:sp>
      <p:sp>
        <p:nvSpPr>
          <p:cNvPr id="6" name="TextBox 6"/>
          <p:cNvSpPr txBox="1"/>
          <p:nvPr/>
        </p:nvSpPr>
        <p:spPr>
          <a:xfrm>
            <a:off x="6267848" y="4355367"/>
            <a:ext cx="11564373" cy="2855134"/>
          </a:xfrm>
          <a:prstGeom prst="rect">
            <a:avLst/>
          </a:prstGeom>
        </p:spPr>
        <p:txBody>
          <a:bodyPr lIns="0" tIns="0" rIns="0" bIns="0" rtlCol="0" anchor="t">
            <a:spAutoFit/>
          </a:bodyPr>
          <a:lstStyle/>
          <a:p>
            <a:pPr algn="l">
              <a:lnSpc>
                <a:spcPts val="3805"/>
              </a:lnSpc>
            </a:pPr>
            <a:r>
              <a:rPr lang="en-US" sz="2718">
                <a:solidFill>
                  <a:srgbClr val="100F0D"/>
                </a:solidFill>
                <a:latin typeface="Raleway"/>
                <a:ea typeface="Raleway"/>
                <a:cs typeface="Raleway"/>
                <a:sym typeface="Raleway"/>
              </a:rPr>
              <a:t>Options:</a:t>
            </a:r>
          </a:p>
          <a:p>
            <a:pPr marL="586852" lvl="1" indent="-293426" algn="l">
              <a:lnSpc>
                <a:spcPts val="3805"/>
              </a:lnSpc>
              <a:buFont typeface="Arial"/>
              <a:buChar char="•"/>
            </a:pPr>
            <a:r>
              <a:rPr lang="en-US" sz="2718">
                <a:solidFill>
                  <a:srgbClr val="100F0D"/>
                </a:solidFill>
                <a:latin typeface="Raleway"/>
                <a:ea typeface="Raleway"/>
                <a:cs typeface="Raleway"/>
                <a:sym typeface="Raleway"/>
              </a:rPr>
              <a:t>Reflection Question  </a:t>
            </a:r>
          </a:p>
          <a:p>
            <a:pPr marL="586852" lvl="1" indent="-293426" algn="l">
              <a:lnSpc>
                <a:spcPts val="3805"/>
              </a:lnSpc>
              <a:buFont typeface="Arial"/>
              <a:buChar char="•"/>
            </a:pPr>
            <a:r>
              <a:rPr lang="en-US" sz="2718">
                <a:solidFill>
                  <a:srgbClr val="100F0D"/>
                </a:solidFill>
                <a:latin typeface="Raleway"/>
                <a:ea typeface="Raleway"/>
                <a:cs typeface="Raleway"/>
                <a:sym typeface="Raleway"/>
              </a:rPr>
              <a:t>Reactions to the chapter</a:t>
            </a:r>
          </a:p>
          <a:p>
            <a:pPr algn="l">
              <a:lnSpc>
                <a:spcPts val="3805"/>
              </a:lnSpc>
            </a:pPr>
            <a:endParaRPr lang="en-US" sz="2718">
              <a:solidFill>
                <a:srgbClr val="100F0D"/>
              </a:solidFill>
              <a:latin typeface="Raleway"/>
              <a:ea typeface="Raleway"/>
              <a:cs typeface="Raleway"/>
              <a:sym typeface="Raleway"/>
            </a:endParaRPr>
          </a:p>
          <a:p>
            <a:pPr algn="l">
              <a:lnSpc>
                <a:spcPts val="3805"/>
              </a:lnSpc>
            </a:pPr>
            <a:endParaRPr lang="en-US" sz="2718">
              <a:solidFill>
                <a:srgbClr val="100F0D"/>
              </a:solidFill>
              <a:latin typeface="Raleway"/>
              <a:ea typeface="Raleway"/>
              <a:cs typeface="Raleway"/>
              <a:sym typeface="Raleway"/>
            </a:endParaRPr>
          </a:p>
          <a:p>
            <a:pPr algn="l">
              <a:lnSpc>
                <a:spcPts val="3805"/>
              </a:lnSpc>
            </a:pPr>
            <a:endParaRPr lang="en-US" sz="2718">
              <a:solidFill>
                <a:srgbClr val="100F0D"/>
              </a:solidFill>
              <a:latin typeface="Raleway"/>
              <a:ea typeface="Raleway"/>
              <a:cs typeface="Raleway"/>
              <a:sym typeface="Raleway"/>
            </a:endParaRPr>
          </a:p>
        </p:txBody>
      </p:sp>
      <p:sp>
        <p:nvSpPr>
          <p:cNvPr id="7" name="Freeform 7"/>
          <p:cNvSpPr/>
          <p:nvPr/>
        </p:nvSpPr>
        <p:spPr>
          <a:xfrm>
            <a:off x="1028700" y="2537089"/>
            <a:ext cx="4791166" cy="5921111"/>
          </a:xfrm>
          <a:custGeom>
            <a:avLst/>
            <a:gdLst/>
            <a:ahLst/>
            <a:cxnLst/>
            <a:rect l="l" t="t" r="r" b="b"/>
            <a:pathLst>
              <a:path w="4791166" h="5921111">
                <a:moveTo>
                  <a:pt x="0" y="0"/>
                </a:moveTo>
                <a:lnTo>
                  <a:pt x="4791166" y="0"/>
                </a:lnTo>
                <a:lnTo>
                  <a:pt x="4791166" y="5921111"/>
                </a:lnTo>
                <a:lnTo>
                  <a:pt x="0" y="5921111"/>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CA"/>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8996621" y="3435350"/>
            <a:ext cx="7604140" cy="4511077"/>
            <a:chOff x="0" y="0"/>
            <a:chExt cx="562737" cy="333838"/>
          </a:xfrm>
        </p:grpSpPr>
        <p:sp>
          <p:nvSpPr>
            <p:cNvPr id="3" name="Freeform 3"/>
            <p:cNvSpPr/>
            <p:nvPr/>
          </p:nvSpPr>
          <p:spPr>
            <a:xfrm>
              <a:off x="0" y="0"/>
              <a:ext cx="562737" cy="333838"/>
            </a:xfrm>
            <a:custGeom>
              <a:avLst/>
              <a:gdLst/>
              <a:ahLst/>
              <a:cxnLst/>
              <a:rect l="l" t="t" r="r" b="b"/>
              <a:pathLst>
                <a:path w="562737" h="333838">
                  <a:moveTo>
                    <a:pt x="0" y="0"/>
                  </a:moveTo>
                  <a:lnTo>
                    <a:pt x="562737" y="0"/>
                  </a:lnTo>
                  <a:lnTo>
                    <a:pt x="562737" y="333838"/>
                  </a:lnTo>
                  <a:lnTo>
                    <a:pt x="0" y="333838"/>
                  </a:lnTo>
                  <a:close/>
                </a:path>
              </a:pathLst>
            </a:custGeom>
            <a:solidFill>
              <a:srgbClr val="000000"/>
            </a:solidFill>
            <a:ln w="28575" cap="sq">
              <a:solidFill>
                <a:srgbClr val="000000"/>
              </a:solidFill>
              <a:prstDash val="solid"/>
              <a:miter/>
            </a:ln>
          </p:spPr>
          <p:txBody>
            <a:bodyPr/>
            <a:lstStyle/>
            <a:p>
              <a:endParaRPr lang="en-CA"/>
            </a:p>
          </p:txBody>
        </p:sp>
        <p:sp>
          <p:nvSpPr>
            <p:cNvPr id="4" name="TextBox 4"/>
            <p:cNvSpPr txBox="1"/>
            <p:nvPr/>
          </p:nvSpPr>
          <p:spPr>
            <a:xfrm>
              <a:off x="0" y="-142875"/>
              <a:ext cx="562737" cy="476713"/>
            </a:xfrm>
            <a:prstGeom prst="rect">
              <a:avLst/>
            </a:prstGeom>
          </p:spPr>
          <p:txBody>
            <a:bodyPr lIns="50800" tIns="50800" rIns="50800" bIns="50800" rtlCol="0" anchor="ctr"/>
            <a:lstStyle/>
            <a:p>
              <a:pPr algn="ctr">
                <a:lnSpc>
                  <a:spcPts val="2659"/>
                </a:lnSpc>
              </a:pPr>
              <a:endParaRPr/>
            </a:p>
          </p:txBody>
        </p:sp>
      </p:grpSp>
      <p:sp>
        <p:nvSpPr>
          <p:cNvPr id="5" name="TextBox 5"/>
          <p:cNvSpPr txBox="1"/>
          <p:nvPr/>
        </p:nvSpPr>
        <p:spPr>
          <a:xfrm>
            <a:off x="8585663" y="4772253"/>
            <a:ext cx="7760385" cy="2078918"/>
          </a:xfrm>
          <a:prstGeom prst="rect">
            <a:avLst/>
          </a:prstGeom>
        </p:spPr>
        <p:txBody>
          <a:bodyPr lIns="0" tIns="0" rIns="0" bIns="0" rtlCol="0" anchor="t">
            <a:spAutoFit/>
          </a:bodyPr>
          <a:lstStyle/>
          <a:p>
            <a:pPr marL="739263" lvl="1" indent="-369631" algn="l">
              <a:lnSpc>
                <a:spcPts val="4108"/>
              </a:lnSpc>
              <a:buFont typeface="Arial"/>
              <a:buChar char="•"/>
            </a:pPr>
            <a:r>
              <a:rPr lang="en-US" sz="3424">
                <a:solidFill>
                  <a:srgbClr val="000000"/>
                </a:solidFill>
                <a:latin typeface="Public Sans"/>
                <a:ea typeface="Public Sans"/>
                <a:cs typeface="Public Sans"/>
                <a:sym typeface="Public Sans"/>
              </a:rPr>
              <a:t>Comparing decimals by using a place value chart</a:t>
            </a:r>
          </a:p>
          <a:p>
            <a:pPr marL="739263" lvl="1" indent="-369631" algn="l">
              <a:lnSpc>
                <a:spcPts val="4108"/>
              </a:lnSpc>
              <a:buFont typeface="Arial"/>
              <a:buChar char="•"/>
            </a:pPr>
            <a:r>
              <a:rPr lang="en-US" sz="3424">
                <a:solidFill>
                  <a:srgbClr val="000000"/>
                </a:solidFill>
                <a:latin typeface="Public Sans"/>
                <a:ea typeface="Public Sans"/>
                <a:cs typeface="Public Sans"/>
                <a:sym typeface="Public Sans"/>
              </a:rPr>
              <a:t>Comparing decimals by using symbols</a:t>
            </a:r>
          </a:p>
        </p:txBody>
      </p:sp>
      <p:grpSp>
        <p:nvGrpSpPr>
          <p:cNvPr id="6" name="Group 6"/>
          <p:cNvGrpSpPr/>
          <p:nvPr/>
        </p:nvGrpSpPr>
        <p:grpSpPr>
          <a:xfrm>
            <a:off x="10060449" y="3814333"/>
            <a:ext cx="5540957" cy="454965"/>
            <a:chOff x="0" y="0"/>
            <a:chExt cx="1618144" cy="132865"/>
          </a:xfrm>
        </p:grpSpPr>
        <p:sp>
          <p:nvSpPr>
            <p:cNvPr id="7" name="Freeform 7"/>
            <p:cNvSpPr/>
            <p:nvPr/>
          </p:nvSpPr>
          <p:spPr>
            <a:xfrm>
              <a:off x="0" y="0"/>
              <a:ext cx="1618144" cy="132865"/>
            </a:xfrm>
            <a:custGeom>
              <a:avLst/>
              <a:gdLst/>
              <a:ahLst/>
              <a:cxnLst/>
              <a:rect l="l" t="t" r="r" b="b"/>
              <a:pathLst>
                <a:path w="1618144" h="132865">
                  <a:moveTo>
                    <a:pt x="66432" y="0"/>
                  </a:moveTo>
                  <a:lnTo>
                    <a:pt x="1551711" y="0"/>
                  </a:lnTo>
                  <a:cubicBezTo>
                    <a:pt x="1588401" y="0"/>
                    <a:pt x="1618144" y="29743"/>
                    <a:pt x="1618144" y="66432"/>
                  </a:cubicBezTo>
                  <a:lnTo>
                    <a:pt x="1618144" y="66432"/>
                  </a:lnTo>
                  <a:cubicBezTo>
                    <a:pt x="1618144" y="103122"/>
                    <a:pt x="1588401" y="132865"/>
                    <a:pt x="1551711" y="132865"/>
                  </a:cubicBezTo>
                  <a:lnTo>
                    <a:pt x="66432" y="132865"/>
                  </a:lnTo>
                  <a:cubicBezTo>
                    <a:pt x="29743" y="132865"/>
                    <a:pt x="0" y="103122"/>
                    <a:pt x="0" y="66432"/>
                  </a:cubicBezTo>
                  <a:lnTo>
                    <a:pt x="0" y="66432"/>
                  </a:lnTo>
                  <a:cubicBezTo>
                    <a:pt x="0" y="29743"/>
                    <a:pt x="29743" y="0"/>
                    <a:pt x="66432" y="0"/>
                  </a:cubicBezTo>
                  <a:close/>
                </a:path>
              </a:pathLst>
            </a:custGeom>
            <a:solidFill>
              <a:srgbClr val="000000">
                <a:alpha val="0"/>
              </a:srgbClr>
            </a:solidFill>
            <a:ln cap="rnd">
              <a:noFill/>
              <a:prstDash val="solid"/>
              <a:round/>
            </a:ln>
          </p:spPr>
          <p:txBody>
            <a:bodyPr/>
            <a:lstStyle/>
            <a:p>
              <a:endParaRPr lang="en-CA"/>
            </a:p>
          </p:txBody>
        </p:sp>
        <p:sp>
          <p:nvSpPr>
            <p:cNvPr id="8" name="TextBox 8"/>
            <p:cNvSpPr txBox="1"/>
            <p:nvPr/>
          </p:nvSpPr>
          <p:spPr>
            <a:xfrm>
              <a:off x="0" y="-57150"/>
              <a:ext cx="1618144" cy="190015"/>
            </a:xfrm>
            <a:prstGeom prst="rect">
              <a:avLst/>
            </a:prstGeom>
          </p:spPr>
          <p:txBody>
            <a:bodyPr lIns="0" tIns="0" rIns="0" bIns="0" rtlCol="0" anchor="ctr"/>
            <a:lstStyle/>
            <a:p>
              <a:pPr algn="ctr">
                <a:lnSpc>
                  <a:spcPts val="3219"/>
                </a:lnSpc>
              </a:pPr>
              <a:r>
                <a:rPr lang="en-US" sz="2299" b="1" spc="379">
                  <a:solidFill>
                    <a:srgbClr val="000000"/>
                  </a:solidFill>
                  <a:latin typeface="Raleway Bold"/>
                  <a:ea typeface="Raleway Bold"/>
                  <a:cs typeface="Raleway Bold"/>
                  <a:sym typeface="Raleway Bold"/>
                </a:rPr>
                <a:t>REALITY</a:t>
              </a:r>
            </a:p>
          </p:txBody>
        </p:sp>
      </p:grpSp>
      <p:sp>
        <p:nvSpPr>
          <p:cNvPr id="9" name="Freeform 9"/>
          <p:cNvSpPr/>
          <p:nvPr/>
        </p:nvSpPr>
        <p:spPr>
          <a:xfrm>
            <a:off x="15880860" y="8689773"/>
            <a:ext cx="1958165" cy="1031034"/>
          </a:xfrm>
          <a:custGeom>
            <a:avLst/>
            <a:gdLst/>
            <a:ahLst/>
            <a:cxnLst/>
            <a:rect l="l" t="t" r="r" b="b"/>
            <a:pathLst>
              <a:path w="1958165" h="1031034">
                <a:moveTo>
                  <a:pt x="0" y="0"/>
                </a:moveTo>
                <a:lnTo>
                  <a:pt x="1958166" y="0"/>
                </a:lnTo>
                <a:lnTo>
                  <a:pt x="1958166" y="1031034"/>
                </a:lnTo>
                <a:lnTo>
                  <a:pt x="0" y="1031034"/>
                </a:lnTo>
                <a:lnTo>
                  <a:pt x="0" y="0"/>
                </a:lnTo>
                <a:close/>
              </a:path>
            </a:pathLst>
          </a:custGeom>
          <a:blipFill>
            <a:blip r:embed="rId2"/>
            <a:stretch>
              <a:fillRect/>
            </a:stretch>
          </a:blipFill>
        </p:spPr>
        <p:txBody>
          <a:bodyPr/>
          <a:lstStyle/>
          <a:p>
            <a:endParaRPr lang="en-CA"/>
          </a:p>
        </p:txBody>
      </p:sp>
      <p:grpSp>
        <p:nvGrpSpPr>
          <p:cNvPr id="10" name="Group 10"/>
          <p:cNvGrpSpPr/>
          <p:nvPr/>
        </p:nvGrpSpPr>
        <p:grpSpPr>
          <a:xfrm>
            <a:off x="827079" y="3435350"/>
            <a:ext cx="7604140" cy="4511077"/>
            <a:chOff x="0" y="0"/>
            <a:chExt cx="562737" cy="333838"/>
          </a:xfrm>
        </p:grpSpPr>
        <p:sp>
          <p:nvSpPr>
            <p:cNvPr id="11" name="Freeform 11"/>
            <p:cNvSpPr/>
            <p:nvPr/>
          </p:nvSpPr>
          <p:spPr>
            <a:xfrm>
              <a:off x="0" y="0"/>
              <a:ext cx="562737" cy="333838"/>
            </a:xfrm>
            <a:custGeom>
              <a:avLst/>
              <a:gdLst/>
              <a:ahLst/>
              <a:cxnLst/>
              <a:rect l="l" t="t" r="r" b="b"/>
              <a:pathLst>
                <a:path w="562737" h="333838">
                  <a:moveTo>
                    <a:pt x="0" y="0"/>
                  </a:moveTo>
                  <a:lnTo>
                    <a:pt x="562737" y="0"/>
                  </a:lnTo>
                  <a:lnTo>
                    <a:pt x="562737" y="333838"/>
                  </a:lnTo>
                  <a:lnTo>
                    <a:pt x="0" y="333838"/>
                  </a:lnTo>
                  <a:close/>
                </a:path>
              </a:pathLst>
            </a:custGeom>
            <a:solidFill>
              <a:srgbClr val="000000"/>
            </a:solidFill>
            <a:ln w="28575" cap="sq">
              <a:solidFill>
                <a:srgbClr val="000000"/>
              </a:solidFill>
              <a:prstDash val="solid"/>
              <a:miter/>
            </a:ln>
          </p:spPr>
          <p:txBody>
            <a:bodyPr/>
            <a:lstStyle/>
            <a:p>
              <a:endParaRPr lang="en-CA"/>
            </a:p>
          </p:txBody>
        </p:sp>
        <p:sp>
          <p:nvSpPr>
            <p:cNvPr id="12" name="TextBox 12"/>
            <p:cNvSpPr txBox="1"/>
            <p:nvPr/>
          </p:nvSpPr>
          <p:spPr>
            <a:xfrm>
              <a:off x="0" y="-142875"/>
              <a:ext cx="562737" cy="476713"/>
            </a:xfrm>
            <a:prstGeom prst="rect">
              <a:avLst/>
            </a:prstGeom>
          </p:spPr>
          <p:txBody>
            <a:bodyPr lIns="50800" tIns="50800" rIns="50800" bIns="50800" rtlCol="0" anchor="ctr"/>
            <a:lstStyle/>
            <a:p>
              <a:pPr algn="ctr">
                <a:lnSpc>
                  <a:spcPts val="2659"/>
                </a:lnSpc>
              </a:pPr>
              <a:endParaRPr/>
            </a:p>
          </p:txBody>
        </p:sp>
      </p:grpSp>
      <p:grpSp>
        <p:nvGrpSpPr>
          <p:cNvPr id="13" name="Group 13"/>
          <p:cNvGrpSpPr/>
          <p:nvPr/>
        </p:nvGrpSpPr>
        <p:grpSpPr>
          <a:xfrm>
            <a:off x="827079" y="3435350"/>
            <a:ext cx="7349427" cy="4311382"/>
            <a:chOff x="0" y="0"/>
            <a:chExt cx="9799236" cy="5748509"/>
          </a:xfrm>
        </p:grpSpPr>
        <p:grpSp>
          <p:nvGrpSpPr>
            <p:cNvPr id="14" name="Group 14"/>
            <p:cNvGrpSpPr/>
            <p:nvPr/>
          </p:nvGrpSpPr>
          <p:grpSpPr>
            <a:xfrm>
              <a:off x="0" y="0"/>
              <a:ext cx="9799236" cy="5748509"/>
              <a:chOff x="0" y="0"/>
              <a:chExt cx="1566999" cy="919246"/>
            </a:xfrm>
          </p:grpSpPr>
          <p:sp>
            <p:nvSpPr>
              <p:cNvPr id="15" name="Freeform 15"/>
              <p:cNvSpPr/>
              <p:nvPr/>
            </p:nvSpPr>
            <p:spPr>
              <a:xfrm>
                <a:off x="0" y="0"/>
                <a:ext cx="1566999" cy="919246"/>
              </a:xfrm>
              <a:custGeom>
                <a:avLst/>
                <a:gdLst/>
                <a:ahLst/>
                <a:cxnLst/>
                <a:rect l="l" t="t" r="r" b="b"/>
                <a:pathLst>
                  <a:path w="1566999" h="919246">
                    <a:moveTo>
                      <a:pt x="0" y="0"/>
                    </a:moveTo>
                    <a:lnTo>
                      <a:pt x="1566999" y="0"/>
                    </a:lnTo>
                    <a:lnTo>
                      <a:pt x="1566999" y="919246"/>
                    </a:lnTo>
                    <a:lnTo>
                      <a:pt x="0" y="919246"/>
                    </a:lnTo>
                    <a:close/>
                  </a:path>
                </a:pathLst>
              </a:custGeom>
              <a:solidFill>
                <a:srgbClr val="FFFFFF"/>
              </a:solidFill>
              <a:ln w="28575" cap="sq">
                <a:solidFill>
                  <a:srgbClr val="000000"/>
                </a:solidFill>
                <a:prstDash val="solid"/>
                <a:miter/>
              </a:ln>
            </p:spPr>
            <p:txBody>
              <a:bodyPr/>
              <a:lstStyle/>
              <a:p>
                <a:endParaRPr lang="en-CA"/>
              </a:p>
            </p:txBody>
          </p:sp>
          <p:sp>
            <p:nvSpPr>
              <p:cNvPr id="16" name="TextBox 16"/>
              <p:cNvSpPr txBox="1"/>
              <p:nvPr/>
            </p:nvSpPr>
            <p:spPr>
              <a:xfrm>
                <a:off x="0" y="-142875"/>
                <a:ext cx="1566999" cy="1062121"/>
              </a:xfrm>
              <a:prstGeom prst="rect">
                <a:avLst/>
              </a:prstGeom>
            </p:spPr>
            <p:txBody>
              <a:bodyPr lIns="50800" tIns="50800" rIns="50800" bIns="50800" rtlCol="0" anchor="ctr"/>
              <a:lstStyle/>
              <a:p>
                <a:pPr algn="ctr">
                  <a:lnSpc>
                    <a:spcPts val="2660"/>
                  </a:lnSpc>
                </a:pPr>
                <a:endParaRPr/>
              </a:p>
            </p:txBody>
          </p:sp>
        </p:grpSp>
        <p:grpSp>
          <p:nvGrpSpPr>
            <p:cNvPr id="17" name="Group 17"/>
            <p:cNvGrpSpPr/>
            <p:nvPr/>
          </p:nvGrpSpPr>
          <p:grpSpPr>
            <a:xfrm>
              <a:off x="0" y="0"/>
              <a:ext cx="9799236" cy="653785"/>
              <a:chOff x="0" y="0"/>
              <a:chExt cx="1566999" cy="104547"/>
            </a:xfrm>
          </p:grpSpPr>
          <p:sp>
            <p:nvSpPr>
              <p:cNvPr id="18" name="Freeform 18"/>
              <p:cNvSpPr/>
              <p:nvPr/>
            </p:nvSpPr>
            <p:spPr>
              <a:xfrm>
                <a:off x="0" y="0"/>
                <a:ext cx="1566999" cy="104547"/>
              </a:xfrm>
              <a:custGeom>
                <a:avLst/>
                <a:gdLst/>
                <a:ahLst/>
                <a:cxnLst/>
                <a:rect l="l" t="t" r="r" b="b"/>
                <a:pathLst>
                  <a:path w="1566999" h="104547">
                    <a:moveTo>
                      <a:pt x="0" y="0"/>
                    </a:moveTo>
                    <a:lnTo>
                      <a:pt x="1566999" y="0"/>
                    </a:lnTo>
                    <a:lnTo>
                      <a:pt x="1566999" y="104547"/>
                    </a:lnTo>
                    <a:lnTo>
                      <a:pt x="0" y="104547"/>
                    </a:lnTo>
                    <a:close/>
                  </a:path>
                </a:pathLst>
              </a:custGeom>
              <a:solidFill>
                <a:srgbClr val="26447F"/>
              </a:solidFill>
              <a:ln w="28575" cap="sq">
                <a:solidFill>
                  <a:srgbClr val="000000"/>
                </a:solidFill>
                <a:prstDash val="solid"/>
                <a:miter/>
              </a:ln>
            </p:spPr>
            <p:txBody>
              <a:bodyPr/>
              <a:lstStyle/>
              <a:p>
                <a:endParaRPr lang="en-CA"/>
              </a:p>
            </p:txBody>
          </p:sp>
          <p:sp>
            <p:nvSpPr>
              <p:cNvPr id="19" name="TextBox 19"/>
              <p:cNvSpPr txBox="1"/>
              <p:nvPr/>
            </p:nvSpPr>
            <p:spPr>
              <a:xfrm>
                <a:off x="0" y="-142875"/>
                <a:ext cx="1566999" cy="247422"/>
              </a:xfrm>
              <a:prstGeom prst="rect">
                <a:avLst/>
              </a:prstGeom>
            </p:spPr>
            <p:txBody>
              <a:bodyPr lIns="50800" tIns="50800" rIns="50800" bIns="50800" rtlCol="0" anchor="ctr"/>
              <a:lstStyle/>
              <a:p>
                <a:pPr algn="ctr">
                  <a:lnSpc>
                    <a:spcPts val="2660"/>
                  </a:lnSpc>
                </a:pPr>
                <a:endParaRPr/>
              </a:p>
            </p:txBody>
          </p:sp>
        </p:grpSp>
        <p:grpSp>
          <p:nvGrpSpPr>
            <p:cNvPr id="20" name="Group 20"/>
            <p:cNvGrpSpPr/>
            <p:nvPr/>
          </p:nvGrpSpPr>
          <p:grpSpPr>
            <a:xfrm>
              <a:off x="302939" y="181383"/>
              <a:ext cx="374302" cy="291019"/>
              <a:chOff x="0" y="0"/>
              <a:chExt cx="636225" cy="494663"/>
            </a:xfrm>
          </p:grpSpPr>
          <p:sp>
            <p:nvSpPr>
              <p:cNvPr id="21" name="Freeform 21"/>
              <p:cNvSpPr/>
              <p:nvPr/>
            </p:nvSpPr>
            <p:spPr>
              <a:xfrm>
                <a:off x="0" y="0"/>
                <a:ext cx="636225" cy="494663"/>
              </a:xfrm>
              <a:custGeom>
                <a:avLst/>
                <a:gdLst/>
                <a:ahLst/>
                <a:cxnLst/>
                <a:rect l="l" t="t" r="r" b="b"/>
                <a:pathLst>
                  <a:path w="636225" h="494663">
                    <a:moveTo>
                      <a:pt x="318113" y="0"/>
                    </a:moveTo>
                    <a:cubicBezTo>
                      <a:pt x="142424" y="0"/>
                      <a:pt x="0" y="110734"/>
                      <a:pt x="0" y="247332"/>
                    </a:cubicBezTo>
                    <a:cubicBezTo>
                      <a:pt x="0" y="383929"/>
                      <a:pt x="142424" y="494663"/>
                      <a:pt x="318113" y="494663"/>
                    </a:cubicBezTo>
                    <a:cubicBezTo>
                      <a:pt x="493801" y="494663"/>
                      <a:pt x="636225" y="383929"/>
                      <a:pt x="636225" y="247332"/>
                    </a:cubicBezTo>
                    <a:cubicBezTo>
                      <a:pt x="636225" y="110734"/>
                      <a:pt x="493801" y="0"/>
                      <a:pt x="318113" y="0"/>
                    </a:cubicBezTo>
                    <a:close/>
                  </a:path>
                </a:pathLst>
              </a:custGeom>
              <a:solidFill>
                <a:srgbClr val="F4F4E8"/>
              </a:solidFill>
              <a:ln w="28575" cap="sq">
                <a:solidFill>
                  <a:srgbClr val="000000"/>
                </a:solidFill>
                <a:prstDash val="solid"/>
                <a:miter/>
              </a:ln>
            </p:spPr>
            <p:txBody>
              <a:bodyPr/>
              <a:lstStyle/>
              <a:p>
                <a:endParaRPr lang="en-CA"/>
              </a:p>
            </p:txBody>
          </p:sp>
          <p:sp>
            <p:nvSpPr>
              <p:cNvPr id="22" name="TextBox 22"/>
              <p:cNvSpPr txBox="1"/>
              <p:nvPr/>
            </p:nvSpPr>
            <p:spPr>
              <a:xfrm>
                <a:off x="59646" y="-96500"/>
                <a:ext cx="516933" cy="544789"/>
              </a:xfrm>
              <a:prstGeom prst="rect">
                <a:avLst/>
              </a:prstGeom>
            </p:spPr>
            <p:txBody>
              <a:bodyPr lIns="50800" tIns="50800" rIns="50800" bIns="50800" rtlCol="0" anchor="ctr"/>
              <a:lstStyle/>
              <a:p>
                <a:pPr algn="ctr">
                  <a:lnSpc>
                    <a:spcPts val="2660"/>
                  </a:lnSpc>
                </a:pPr>
                <a:endParaRPr/>
              </a:p>
            </p:txBody>
          </p:sp>
        </p:grpSp>
        <p:grpSp>
          <p:nvGrpSpPr>
            <p:cNvPr id="23" name="Group 23"/>
            <p:cNvGrpSpPr/>
            <p:nvPr/>
          </p:nvGrpSpPr>
          <p:grpSpPr>
            <a:xfrm>
              <a:off x="775479" y="181383"/>
              <a:ext cx="374302" cy="291019"/>
              <a:chOff x="0" y="0"/>
              <a:chExt cx="636225" cy="494663"/>
            </a:xfrm>
          </p:grpSpPr>
          <p:sp>
            <p:nvSpPr>
              <p:cNvPr id="24" name="Freeform 24"/>
              <p:cNvSpPr/>
              <p:nvPr/>
            </p:nvSpPr>
            <p:spPr>
              <a:xfrm>
                <a:off x="0" y="0"/>
                <a:ext cx="636225" cy="494663"/>
              </a:xfrm>
              <a:custGeom>
                <a:avLst/>
                <a:gdLst/>
                <a:ahLst/>
                <a:cxnLst/>
                <a:rect l="l" t="t" r="r" b="b"/>
                <a:pathLst>
                  <a:path w="636225" h="494663">
                    <a:moveTo>
                      <a:pt x="318113" y="0"/>
                    </a:moveTo>
                    <a:cubicBezTo>
                      <a:pt x="142424" y="0"/>
                      <a:pt x="0" y="110734"/>
                      <a:pt x="0" y="247332"/>
                    </a:cubicBezTo>
                    <a:cubicBezTo>
                      <a:pt x="0" y="383929"/>
                      <a:pt x="142424" y="494663"/>
                      <a:pt x="318113" y="494663"/>
                    </a:cubicBezTo>
                    <a:cubicBezTo>
                      <a:pt x="493801" y="494663"/>
                      <a:pt x="636225" y="383929"/>
                      <a:pt x="636225" y="247332"/>
                    </a:cubicBezTo>
                    <a:cubicBezTo>
                      <a:pt x="636225" y="110734"/>
                      <a:pt x="493801" y="0"/>
                      <a:pt x="318113" y="0"/>
                    </a:cubicBezTo>
                    <a:close/>
                  </a:path>
                </a:pathLst>
              </a:custGeom>
              <a:solidFill>
                <a:srgbClr val="F4F4E8"/>
              </a:solidFill>
              <a:ln w="28575" cap="sq">
                <a:solidFill>
                  <a:srgbClr val="000000"/>
                </a:solidFill>
                <a:prstDash val="solid"/>
                <a:miter/>
              </a:ln>
            </p:spPr>
            <p:txBody>
              <a:bodyPr/>
              <a:lstStyle/>
              <a:p>
                <a:endParaRPr lang="en-CA"/>
              </a:p>
            </p:txBody>
          </p:sp>
          <p:sp>
            <p:nvSpPr>
              <p:cNvPr id="25" name="TextBox 25"/>
              <p:cNvSpPr txBox="1"/>
              <p:nvPr/>
            </p:nvSpPr>
            <p:spPr>
              <a:xfrm>
                <a:off x="59646" y="-96500"/>
                <a:ext cx="516933" cy="544789"/>
              </a:xfrm>
              <a:prstGeom prst="rect">
                <a:avLst/>
              </a:prstGeom>
            </p:spPr>
            <p:txBody>
              <a:bodyPr lIns="50800" tIns="50800" rIns="50800" bIns="50800" rtlCol="0" anchor="ctr"/>
              <a:lstStyle/>
              <a:p>
                <a:pPr algn="ctr">
                  <a:lnSpc>
                    <a:spcPts val="2660"/>
                  </a:lnSpc>
                </a:pPr>
                <a:endParaRPr/>
              </a:p>
            </p:txBody>
          </p:sp>
        </p:grpSp>
        <p:grpSp>
          <p:nvGrpSpPr>
            <p:cNvPr id="26" name="Group 26"/>
            <p:cNvGrpSpPr/>
            <p:nvPr/>
          </p:nvGrpSpPr>
          <p:grpSpPr>
            <a:xfrm>
              <a:off x="1248019" y="181383"/>
              <a:ext cx="374302" cy="291019"/>
              <a:chOff x="0" y="0"/>
              <a:chExt cx="636225" cy="494663"/>
            </a:xfrm>
          </p:grpSpPr>
          <p:sp>
            <p:nvSpPr>
              <p:cNvPr id="27" name="Freeform 27"/>
              <p:cNvSpPr/>
              <p:nvPr/>
            </p:nvSpPr>
            <p:spPr>
              <a:xfrm>
                <a:off x="0" y="0"/>
                <a:ext cx="636225" cy="494663"/>
              </a:xfrm>
              <a:custGeom>
                <a:avLst/>
                <a:gdLst/>
                <a:ahLst/>
                <a:cxnLst/>
                <a:rect l="l" t="t" r="r" b="b"/>
                <a:pathLst>
                  <a:path w="636225" h="494663">
                    <a:moveTo>
                      <a:pt x="318113" y="0"/>
                    </a:moveTo>
                    <a:cubicBezTo>
                      <a:pt x="142424" y="0"/>
                      <a:pt x="0" y="110734"/>
                      <a:pt x="0" y="247332"/>
                    </a:cubicBezTo>
                    <a:cubicBezTo>
                      <a:pt x="0" y="383929"/>
                      <a:pt x="142424" y="494663"/>
                      <a:pt x="318113" y="494663"/>
                    </a:cubicBezTo>
                    <a:cubicBezTo>
                      <a:pt x="493801" y="494663"/>
                      <a:pt x="636225" y="383929"/>
                      <a:pt x="636225" y="247332"/>
                    </a:cubicBezTo>
                    <a:cubicBezTo>
                      <a:pt x="636225" y="110734"/>
                      <a:pt x="493801" y="0"/>
                      <a:pt x="318113" y="0"/>
                    </a:cubicBezTo>
                    <a:close/>
                  </a:path>
                </a:pathLst>
              </a:custGeom>
              <a:solidFill>
                <a:srgbClr val="F4F4E8"/>
              </a:solidFill>
              <a:ln w="28575" cap="sq">
                <a:solidFill>
                  <a:srgbClr val="000000"/>
                </a:solidFill>
                <a:prstDash val="solid"/>
                <a:miter/>
              </a:ln>
            </p:spPr>
            <p:txBody>
              <a:bodyPr/>
              <a:lstStyle/>
              <a:p>
                <a:endParaRPr lang="en-CA"/>
              </a:p>
            </p:txBody>
          </p:sp>
          <p:sp>
            <p:nvSpPr>
              <p:cNvPr id="28" name="TextBox 28"/>
              <p:cNvSpPr txBox="1"/>
              <p:nvPr/>
            </p:nvSpPr>
            <p:spPr>
              <a:xfrm>
                <a:off x="59646" y="-96500"/>
                <a:ext cx="516933" cy="544789"/>
              </a:xfrm>
              <a:prstGeom prst="rect">
                <a:avLst/>
              </a:prstGeom>
            </p:spPr>
            <p:txBody>
              <a:bodyPr lIns="50800" tIns="50800" rIns="50800" bIns="50800" rtlCol="0" anchor="ctr"/>
              <a:lstStyle/>
              <a:p>
                <a:pPr algn="ctr">
                  <a:lnSpc>
                    <a:spcPts val="2660"/>
                  </a:lnSpc>
                </a:pPr>
                <a:endParaRPr/>
              </a:p>
            </p:txBody>
          </p:sp>
        </p:grpSp>
      </p:grpSp>
      <p:grpSp>
        <p:nvGrpSpPr>
          <p:cNvPr id="29" name="Group 29"/>
          <p:cNvGrpSpPr/>
          <p:nvPr/>
        </p:nvGrpSpPr>
        <p:grpSpPr>
          <a:xfrm>
            <a:off x="1692904" y="3435350"/>
            <a:ext cx="5617777" cy="590048"/>
            <a:chOff x="0" y="0"/>
            <a:chExt cx="1264991" cy="132865"/>
          </a:xfrm>
        </p:grpSpPr>
        <p:sp>
          <p:nvSpPr>
            <p:cNvPr id="30" name="Freeform 30"/>
            <p:cNvSpPr/>
            <p:nvPr/>
          </p:nvSpPr>
          <p:spPr>
            <a:xfrm>
              <a:off x="0" y="0"/>
              <a:ext cx="1264991" cy="132865"/>
            </a:xfrm>
            <a:custGeom>
              <a:avLst/>
              <a:gdLst/>
              <a:ahLst/>
              <a:cxnLst/>
              <a:rect l="l" t="t" r="r" b="b"/>
              <a:pathLst>
                <a:path w="1264991" h="132865">
                  <a:moveTo>
                    <a:pt x="66432" y="0"/>
                  </a:moveTo>
                  <a:lnTo>
                    <a:pt x="1198558" y="0"/>
                  </a:lnTo>
                  <a:cubicBezTo>
                    <a:pt x="1235248" y="0"/>
                    <a:pt x="1264991" y="29743"/>
                    <a:pt x="1264991" y="66432"/>
                  </a:cubicBezTo>
                  <a:lnTo>
                    <a:pt x="1264991" y="66432"/>
                  </a:lnTo>
                  <a:cubicBezTo>
                    <a:pt x="1264991" y="103122"/>
                    <a:pt x="1235248" y="132865"/>
                    <a:pt x="1198558" y="132865"/>
                  </a:cubicBezTo>
                  <a:lnTo>
                    <a:pt x="66432" y="132865"/>
                  </a:lnTo>
                  <a:cubicBezTo>
                    <a:pt x="29743" y="132865"/>
                    <a:pt x="0" y="103122"/>
                    <a:pt x="0" y="66432"/>
                  </a:cubicBezTo>
                  <a:lnTo>
                    <a:pt x="0" y="66432"/>
                  </a:lnTo>
                  <a:cubicBezTo>
                    <a:pt x="0" y="29743"/>
                    <a:pt x="29743" y="0"/>
                    <a:pt x="66432" y="0"/>
                  </a:cubicBezTo>
                  <a:close/>
                </a:path>
              </a:pathLst>
            </a:custGeom>
            <a:solidFill>
              <a:srgbClr val="000000">
                <a:alpha val="0"/>
              </a:srgbClr>
            </a:solidFill>
            <a:ln cap="rnd">
              <a:noFill/>
              <a:prstDash val="solid"/>
              <a:round/>
            </a:ln>
          </p:spPr>
          <p:txBody>
            <a:bodyPr/>
            <a:lstStyle/>
            <a:p>
              <a:endParaRPr lang="en-CA"/>
            </a:p>
          </p:txBody>
        </p:sp>
        <p:sp>
          <p:nvSpPr>
            <p:cNvPr id="31" name="TextBox 31"/>
            <p:cNvSpPr txBox="1"/>
            <p:nvPr/>
          </p:nvSpPr>
          <p:spPr>
            <a:xfrm>
              <a:off x="0" y="-57150"/>
              <a:ext cx="1264991" cy="190015"/>
            </a:xfrm>
            <a:prstGeom prst="rect">
              <a:avLst/>
            </a:prstGeom>
          </p:spPr>
          <p:txBody>
            <a:bodyPr lIns="0" tIns="0" rIns="0" bIns="0" rtlCol="0" anchor="ctr"/>
            <a:lstStyle/>
            <a:p>
              <a:pPr algn="ctr">
                <a:lnSpc>
                  <a:spcPts val="3219"/>
                </a:lnSpc>
              </a:pPr>
              <a:r>
                <a:rPr lang="en-US" sz="2299" b="1" spc="379">
                  <a:solidFill>
                    <a:srgbClr val="FAF4E3"/>
                  </a:solidFill>
                  <a:latin typeface="Raleway Bold"/>
                  <a:ea typeface="Raleway Bold"/>
                  <a:cs typeface="Raleway Bold"/>
                  <a:sym typeface="Raleway Bold"/>
                </a:rPr>
                <a:t>ASSUMPTION</a:t>
              </a:r>
            </a:p>
          </p:txBody>
        </p:sp>
      </p:grpSp>
      <p:sp>
        <p:nvSpPr>
          <p:cNvPr id="32" name="Freeform 32"/>
          <p:cNvSpPr/>
          <p:nvPr/>
        </p:nvSpPr>
        <p:spPr>
          <a:xfrm>
            <a:off x="6881841" y="2342895"/>
            <a:ext cx="2001925" cy="2184912"/>
          </a:xfrm>
          <a:custGeom>
            <a:avLst/>
            <a:gdLst/>
            <a:ahLst/>
            <a:cxnLst/>
            <a:rect l="l" t="t" r="r" b="b"/>
            <a:pathLst>
              <a:path w="2001925" h="2184912">
                <a:moveTo>
                  <a:pt x="0" y="0"/>
                </a:moveTo>
                <a:lnTo>
                  <a:pt x="2001925" y="0"/>
                </a:lnTo>
                <a:lnTo>
                  <a:pt x="2001925" y="2184911"/>
                </a:lnTo>
                <a:lnTo>
                  <a:pt x="0" y="2184911"/>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CA"/>
          </a:p>
        </p:txBody>
      </p:sp>
      <p:sp>
        <p:nvSpPr>
          <p:cNvPr id="33" name="TextBox 33"/>
          <p:cNvSpPr txBox="1"/>
          <p:nvPr/>
        </p:nvSpPr>
        <p:spPr>
          <a:xfrm>
            <a:off x="9188987" y="4996158"/>
            <a:ext cx="6412419" cy="2002156"/>
          </a:xfrm>
          <a:prstGeom prst="rect">
            <a:avLst/>
          </a:prstGeom>
        </p:spPr>
        <p:txBody>
          <a:bodyPr lIns="0" tIns="0" rIns="0" bIns="0" rtlCol="0" anchor="t">
            <a:spAutoFit/>
          </a:bodyPr>
          <a:lstStyle/>
          <a:p>
            <a:pPr algn="l">
              <a:lnSpc>
                <a:spcPts val="4049"/>
              </a:lnSpc>
            </a:pPr>
            <a:endParaRPr/>
          </a:p>
          <a:p>
            <a:pPr algn="l">
              <a:lnSpc>
                <a:spcPts val="4049"/>
              </a:lnSpc>
            </a:pPr>
            <a:r>
              <a:rPr lang="en-US" sz="2699">
                <a:solidFill>
                  <a:srgbClr val="000000"/>
                </a:solidFill>
                <a:latin typeface="Raleway"/>
                <a:ea typeface="Raleway"/>
                <a:cs typeface="Raleway"/>
                <a:sym typeface="Raleway"/>
              </a:rPr>
              <a:t>Hope is grounded in realistic information (this is the header) </a:t>
            </a:r>
          </a:p>
          <a:p>
            <a:pPr marL="582927" lvl="1" indent="-291463" algn="l">
              <a:lnSpc>
                <a:spcPts val="4049"/>
              </a:lnSpc>
              <a:buFont typeface="Arial"/>
              <a:buChar char="•"/>
            </a:pPr>
            <a:r>
              <a:rPr lang="en-US" sz="2699">
                <a:solidFill>
                  <a:srgbClr val="000000"/>
                </a:solidFill>
                <a:latin typeface="Raleway"/>
                <a:ea typeface="Raleway"/>
                <a:cs typeface="Raleway"/>
                <a:sym typeface="Raleway"/>
              </a:rPr>
              <a:t>Hope evolves</a:t>
            </a:r>
          </a:p>
        </p:txBody>
      </p:sp>
      <p:grpSp>
        <p:nvGrpSpPr>
          <p:cNvPr id="34" name="Group 34"/>
          <p:cNvGrpSpPr/>
          <p:nvPr/>
        </p:nvGrpSpPr>
        <p:grpSpPr>
          <a:xfrm>
            <a:off x="8996621" y="3435350"/>
            <a:ext cx="7349427" cy="4311382"/>
            <a:chOff x="0" y="0"/>
            <a:chExt cx="9799236" cy="5748509"/>
          </a:xfrm>
        </p:grpSpPr>
        <p:grpSp>
          <p:nvGrpSpPr>
            <p:cNvPr id="35" name="Group 35"/>
            <p:cNvGrpSpPr/>
            <p:nvPr/>
          </p:nvGrpSpPr>
          <p:grpSpPr>
            <a:xfrm>
              <a:off x="0" y="0"/>
              <a:ext cx="9799236" cy="5748509"/>
              <a:chOff x="0" y="0"/>
              <a:chExt cx="1566999" cy="919246"/>
            </a:xfrm>
          </p:grpSpPr>
          <p:sp>
            <p:nvSpPr>
              <p:cNvPr id="36" name="Freeform 36"/>
              <p:cNvSpPr/>
              <p:nvPr/>
            </p:nvSpPr>
            <p:spPr>
              <a:xfrm>
                <a:off x="0" y="0"/>
                <a:ext cx="1566999" cy="919246"/>
              </a:xfrm>
              <a:custGeom>
                <a:avLst/>
                <a:gdLst/>
                <a:ahLst/>
                <a:cxnLst/>
                <a:rect l="l" t="t" r="r" b="b"/>
                <a:pathLst>
                  <a:path w="1566999" h="919246">
                    <a:moveTo>
                      <a:pt x="0" y="0"/>
                    </a:moveTo>
                    <a:lnTo>
                      <a:pt x="1566999" y="0"/>
                    </a:lnTo>
                    <a:lnTo>
                      <a:pt x="1566999" y="919246"/>
                    </a:lnTo>
                    <a:lnTo>
                      <a:pt x="0" y="919246"/>
                    </a:lnTo>
                    <a:close/>
                  </a:path>
                </a:pathLst>
              </a:custGeom>
              <a:solidFill>
                <a:srgbClr val="FFFFFF"/>
              </a:solidFill>
              <a:ln w="28575" cap="sq">
                <a:solidFill>
                  <a:srgbClr val="000000"/>
                </a:solidFill>
                <a:prstDash val="solid"/>
                <a:miter/>
              </a:ln>
            </p:spPr>
            <p:txBody>
              <a:bodyPr/>
              <a:lstStyle/>
              <a:p>
                <a:endParaRPr lang="en-CA"/>
              </a:p>
            </p:txBody>
          </p:sp>
          <p:sp>
            <p:nvSpPr>
              <p:cNvPr id="37" name="TextBox 37"/>
              <p:cNvSpPr txBox="1"/>
              <p:nvPr/>
            </p:nvSpPr>
            <p:spPr>
              <a:xfrm>
                <a:off x="0" y="-142875"/>
                <a:ext cx="1566999" cy="1062121"/>
              </a:xfrm>
              <a:prstGeom prst="rect">
                <a:avLst/>
              </a:prstGeom>
            </p:spPr>
            <p:txBody>
              <a:bodyPr lIns="50800" tIns="50800" rIns="50800" bIns="50800" rtlCol="0" anchor="ctr"/>
              <a:lstStyle/>
              <a:p>
                <a:pPr algn="ctr">
                  <a:lnSpc>
                    <a:spcPts val="2660"/>
                  </a:lnSpc>
                </a:pPr>
                <a:endParaRPr/>
              </a:p>
            </p:txBody>
          </p:sp>
        </p:grpSp>
        <p:grpSp>
          <p:nvGrpSpPr>
            <p:cNvPr id="38" name="Group 38"/>
            <p:cNvGrpSpPr/>
            <p:nvPr/>
          </p:nvGrpSpPr>
          <p:grpSpPr>
            <a:xfrm>
              <a:off x="0" y="0"/>
              <a:ext cx="9799236" cy="653785"/>
              <a:chOff x="0" y="0"/>
              <a:chExt cx="1566999" cy="104547"/>
            </a:xfrm>
          </p:grpSpPr>
          <p:sp>
            <p:nvSpPr>
              <p:cNvPr id="39" name="Freeform 39"/>
              <p:cNvSpPr/>
              <p:nvPr/>
            </p:nvSpPr>
            <p:spPr>
              <a:xfrm>
                <a:off x="0" y="0"/>
                <a:ext cx="1566999" cy="104547"/>
              </a:xfrm>
              <a:custGeom>
                <a:avLst/>
                <a:gdLst/>
                <a:ahLst/>
                <a:cxnLst/>
                <a:rect l="l" t="t" r="r" b="b"/>
                <a:pathLst>
                  <a:path w="1566999" h="104547">
                    <a:moveTo>
                      <a:pt x="0" y="0"/>
                    </a:moveTo>
                    <a:lnTo>
                      <a:pt x="1566999" y="0"/>
                    </a:lnTo>
                    <a:lnTo>
                      <a:pt x="1566999" y="104547"/>
                    </a:lnTo>
                    <a:lnTo>
                      <a:pt x="0" y="104547"/>
                    </a:lnTo>
                    <a:close/>
                  </a:path>
                </a:pathLst>
              </a:custGeom>
              <a:solidFill>
                <a:srgbClr val="FFC606"/>
              </a:solidFill>
              <a:ln w="28575" cap="sq">
                <a:solidFill>
                  <a:srgbClr val="000000"/>
                </a:solidFill>
                <a:prstDash val="solid"/>
                <a:miter/>
              </a:ln>
            </p:spPr>
            <p:txBody>
              <a:bodyPr/>
              <a:lstStyle/>
              <a:p>
                <a:endParaRPr lang="en-CA"/>
              </a:p>
            </p:txBody>
          </p:sp>
          <p:sp>
            <p:nvSpPr>
              <p:cNvPr id="40" name="TextBox 40"/>
              <p:cNvSpPr txBox="1"/>
              <p:nvPr/>
            </p:nvSpPr>
            <p:spPr>
              <a:xfrm>
                <a:off x="0" y="-142875"/>
                <a:ext cx="1566999" cy="247422"/>
              </a:xfrm>
              <a:prstGeom prst="rect">
                <a:avLst/>
              </a:prstGeom>
            </p:spPr>
            <p:txBody>
              <a:bodyPr lIns="50800" tIns="50800" rIns="50800" bIns="50800" rtlCol="0" anchor="ctr"/>
              <a:lstStyle/>
              <a:p>
                <a:pPr algn="ctr">
                  <a:lnSpc>
                    <a:spcPts val="2660"/>
                  </a:lnSpc>
                </a:pPr>
                <a:endParaRPr/>
              </a:p>
            </p:txBody>
          </p:sp>
        </p:grpSp>
        <p:grpSp>
          <p:nvGrpSpPr>
            <p:cNvPr id="41" name="Group 41"/>
            <p:cNvGrpSpPr/>
            <p:nvPr/>
          </p:nvGrpSpPr>
          <p:grpSpPr>
            <a:xfrm>
              <a:off x="302939" y="181383"/>
              <a:ext cx="374302" cy="291019"/>
              <a:chOff x="0" y="0"/>
              <a:chExt cx="636225" cy="494663"/>
            </a:xfrm>
          </p:grpSpPr>
          <p:sp>
            <p:nvSpPr>
              <p:cNvPr id="42" name="Freeform 42"/>
              <p:cNvSpPr/>
              <p:nvPr/>
            </p:nvSpPr>
            <p:spPr>
              <a:xfrm>
                <a:off x="0" y="0"/>
                <a:ext cx="636225" cy="494663"/>
              </a:xfrm>
              <a:custGeom>
                <a:avLst/>
                <a:gdLst/>
                <a:ahLst/>
                <a:cxnLst/>
                <a:rect l="l" t="t" r="r" b="b"/>
                <a:pathLst>
                  <a:path w="636225" h="494663">
                    <a:moveTo>
                      <a:pt x="318113" y="0"/>
                    </a:moveTo>
                    <a:cubicBezTo>
                      <a:pt x="142424" y="0"/>
                      <a:pt x="0" y="110734"/>
                      <a:pt x="0" y="247332"/>
                    </a:cubicBezTo>
                    <a:cubicBezTo>
                      <a:pt x="0" y="383929"/>
                      <a:pt x="142424" y="494663"/>
                      <a:pt x="318113" y="494663"/>
                    </a:cubicBezTo>
                    <a:cubicBezTo>
                      <a:pt x="493801" y="494663"/>
                      <a:pt x="636225" y="383929"/>
                      <a:pt x="636225" y="247332"/>
                    </a:cubicBezTo>
                    <a:cubicBezTo>
                      <a:pt x="636225" y="110734"/>
                      <a:pt x="493801" y="0"/>
                      <a:pt x="318113" y="0"/>
                    </a:cubicBezTo>
                    <a:close/>
                  </a:path>
                </a:pathLst>
              </a:custGeom>
              <a:solidFill>
                <a:srgbClr val="F4F4E8"/>
              </a:solidFill>
              <a:ln w="28575" cap="sq">
                <a:solidFill>
                  <a:srgbClr val="000000"/>
                </a:solidFill>
                <a:prstDash val="solid"/>
                <a:miter/>
              </a:ln>
            </p:spPr>
            <p:txBody>
              <a:bodyPr/>
              <a:lstStyle/>
              <a:p>
                <a:endParaRPr lang="en-CA"/>
              </a:p>
            </p:txBody>
          </p:sp>
          <p:sp>
            <p:nvSpPr>
              <p:cNvPr id="43" name="TextBox 43"/>
              <p:cNvSpPr txBox="1"/>
              <p:nvPr/>
            </p:nvSpPr>
            <p:spPr>
              <a:xfrm>
                <a:off x="59646" y="-96500"/>
                <a:ext cx="516933" cy="544789"/>
              </a:xfrm>
              <a:prstGeom prst="rect">
                <a:avLst/>
              </a:prstGeom>
            </p:spPr>
            <p:txBody>
              <a:bodyPr lIns="50800" tIns="50800" rIns="50800" bIns="50800" rtlCol="0" anchor="ctr"/>
              <a:lstStyle/>
              <a:p>
                <a:pPr algn="ctr">
                  <a:lnSpc>
                    <a:spcPts val="2660"/>
                  </a:lnSpc>
                </a:pPr>
                <a:endParaRPr/>
              </a:p>
            </p:txBody>
          </p:sp>
        </p:grpSp>
        <p:grpSp>
          <p:nvGrpSpPr>
            <p:cNvPr id="44" name="Group 44"/>
            <p:cNvGrpSpPr/>
            <p:nvPr/>
          </p:nvGrpSpPr>
          <p:grpSpPr>
            <a:xfrm>
              <a:off x="775479" y="181383"/>
              <a:ext cx="374302" cy="291019"/>
              <a:chOff x="0" y="0"/>
              <a:chExt cx="636225" cy="494663"/>
            </a:xfrm>
          </p:grpSpPr>
          <p:sp>
            <p:nvSpPr>
              <p:cNvPr id="45" name="Freeform 45"/>
              <p:cNvSpPr/>
              <p:nvPr/>
            </p:nvSpPr>
            <p:spPr>
              <a:xfrm>
                <a:off x="0" y="0"/>
                <a:ext cx="636225" cy="494663"/>
              </a:xfrm>
              <a:custGeom>
                <a:avLst/>
                <a:gdLst/>
                <a:ahLst/>
                <a:cxnLst/>
                <a:rect l="l" t="t" r="r" b="b"/>
                <a:pathLst>
                  <a:path w="636225" h="494663">
                    <a:moveTo>
                      <a:pt x="318113" y="0"/>
                    </a:moveTo>
                    <a:cubicBezTo>
                      <a:pt x="142424" y="0"/>
                      <a:pt x="0" y="110734"/>
                      <a:pt x="0" y="247332"/>
                    </a:cubicBezTo>
                    <a:cubicBezTo>
                      <a:pt x="0" y="383929"/>
                      <a:pt x="142424" y="494663"/>
                      <a:pt x="318113" y="494663"/>
                    </a:cubicBezTo>
                    <a:cubicBezTo>
                      <a:pt x="493801" y="494663"/>
                      <a:pt x="636225" y="383929"/>
                      <a:pt x="636225" y="247332"/>
                    </a:cubicBezTo>
                    <a:cubicBezTo>
                      <a:pt x="636225" y="110734"/>
                      <a:pt x="493801" y="0"/>
                      <a:pt x="318113" y="0"/>
                    </a:cubicBezTo>
                    <a:close/>
                  </a:path>
                </a:pathLst>
              </a:custGeom>
              <a:solidFill>
                <a:srgbClr val="F4F4E8"/>
              </a:solidFill>
              <a:ln w="28575" cap="sq">
                <a:solidFill>
                  <a:srgbClr val="000000"/>
                </a:solidFill>
                <a:prstDash val="solid"/>
                <a:miter/>
              </a:ln>
            </p:spPr>
            <p:txBody>
              <a:bodyPr/>
              <a:lstStyle/>
              <a:p>
                <a:endParaRPr lang="en-CA"/>
              </a:p>
            </p:txBody>
          </p:sp>
          <p:sp>
            <p:nvSpPr>
              <p:cNvPr id="46" name="TextBox 46"/>
              <p:cNvSpPr txBox="1"/>
              <p:nvPr/>
            </p:nvSpPr>
            <p:spPr>
              <a:xfrm>
                <a:off x="59646" y="-96500"/>
                <a:ext cx="516933" cy="544789"/>
              </a:xfrm>
              <a:prstGeom prst="rect">
                <a:avLst/>
              </a:prstGeom>
            </p:spPr>
            <p:txBody>
              <a:bodyPr lIns="50800" tIns="50800" rIns="50800" bIns="50800" rtlCol="0" anchor="ctr"/>
              <a:lstStyle/>
              <a:p>
                <a:pPr algn="ctr">
                  <a:lnSpc>
                    <a:spcPts val="2660"/>
                  </a:lnSpc>
                </a:pPr>
                <a:endParaRPr/>
              </a:p>
            </p:txBody>
          </p:sp>
        </p:grpSp>
        <p:grpSp>
          <p:nvGrpSpPr>
            <p:cNvPr id="47" name="Group 47"/>
            <p:cNvGrpSpPr/>
            <p:nvPr/>
          </p:nvGrpSpPr>
          <p:grpSpPr>
            <a:xfrm>
              <a:off x="1248019" y="181383"/>
              <a:ext cx="374302" cy="291019"/>
              <a:chOff x="0" y="0"/>
              <a:chExt cx="636225" cy="494663"/>
            </a:xfrm>
          </p:grpSpPr>
          <p:sp>
            <p:nvSpPr>
              <p:cNvPr id="48" name="Freeform 48"/>
              <p:cNvSpPr/>
              <p:nvPr/>
            </p:nvSpPr>
            <p:spPr>
              <a:xfrm>
                <a:off x="0" y="0"/>
                <a:ext cx="636225" cy="494663"/>
              </a:xfrm>
              <a:custGeom>
                <a:avLst/>
                <a:gdLst/>
                <a:ahLst/>
                <a:cxnLst/>
                <a:rect l="l" t="t" r="r" b="b"/>
                <a:pathLst>
                  <a:path w="636225" h="494663">
                    <a:moveTo>
                      <a:pt x="318113" y="0"/>
                    </a:moveTo>
                    <a:cubicBezTo>
                      <a:pt x="142424" y="0"/>
                      <a:pt x="0" y="110734"/>
                      <a:pt x="0" y="247332"/>
                    </a:cubicBezTo>
                    <a:cubicBezTo>
                      <a:pt x="0" y="383929"/>
                      <a:pt x="142424" y="494663"/>
                      <a:pt x="318113" y="494663"/>
                    </a:cubicBezTo>
                    <a:cubicBezTo>
                      <a:pt x="493801" y="494663"/>
                      <a:pt x="636225" y="383929"/>
                      <a:pt x="636225" y="247332"/>
                    </a:cubicBezTo>
                    <a:cubicBezTo>
                      <a:pt x="636225" y="110734"/>
                      <a:pt x="493801" y="0"/>
                      <a:pt x="318113" y="0"/>
                    </a:cubicBezTo>
                    <a:close/>
                  </a:path>
                </a:pathLst>
              </a:custGeom>
              <a:solidFill>
                <a:srgbClr val="F4F4E8"/>
              </a:solidFill>
              <a:ln w="28575" cap="sq">
                <a:solidFill>
                  <a:srgbClr val="000000"/>
                </a:solidFill>
                <a:prstDash val="solid"/>
                <a:miter/>
              </a:ln>
            </p:spPr>
            <p:txBody>
              <a:bodyPr/>
              <a:lstStyle/>
              <a:p>
                <a:endParaRPr lang="en-CA"/>
              </a:p>
            </p:txBody>
          </p:sp>
          <p:sp>
            <p:nvSpPr>
              <p:cNvPr id="49" name="TextBox 49"/>
              <p:cNvSpPr txBox="1"/>
              <p:nvPr/>
            </p:nvSpPr>
            <p:spPr>
              <a:xfrm>
                <a:off x="59646" y="-96500"/>
                <a:ext cx="516933" cy="544789"/>
              </a:xfrm>
              <a:prstGeom prst="rect">
                <a:avLst/>
              </a:prstGeom>
            </p:spPr>
            <p:txBody>
              <a:bodyPr lIns="50800" tIns="50800" rIns="50800" bIns="50800" rtlCol="0" anchor="ctr"/>
              <a:lstStyle/>
              <a:p>
                <a:pPr algn="ctr">
                  <a:lnSpc>
                    <a:spcPts val="2660"/>
                  </a:lnSpc>
                </a:pPr>
                <a:endParaRPr/>
              </a:p>
            </p:txBody>
          </p:sp>
        </p:grpSp>
      </p:grpSp>
      <p:sp>
        <p:nvSpPr>
          <p:cNvPr id="50" name="Freeform 50"/>
          <p:cNvSpPr/>
          <p:nvPr/>
        </p:nvSpPr>
        <p:spPr>
          <a:xfrm>
            <a:off x="15323896" y="2319769"/>
            <a:ext cx="2044302" cy="2231162"/>
          </a:xfrm>
          <a:custGeom>
            <a:avLst/>
            <a:gdLst/>
            <a:ahLst/>
            <a:cxnLst/>
            <a:rect l="l" t="t" r="r" b="b"/>
            <a:pathLst>
              <a:path w="2044302" h="2231162">
                <a:moveTo>
                  <a:pt x="0" y="0"/>
                </a:moveTo>
                <a:lnTo>
                  <a:pt x="2044302" y="0"/>
                </a:lnTo>
                <a:lnTo>
                  <a:pt x="2044302" y="2231162"/>
                </a:lnTo>
                <a:lnTo>
                  <a:pt x="0" y="2231162"/>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CA"/>
          </a:p>
        </p:txBody>
      </p:sp>
      <p:grpSp>
        <p:nvGrpSpPr>
          <p:cNvPr id="51" name="Group 51"/>
          <p:cNvGrpSpPr/>
          <p:nvPr/>
        </p:nvGrpSpPr>
        <p:grpSpPr>
          <a:xfrm>
            <a:off x="10167241" y="3463925"/>
            <a:ext cx="5540957" cy="454965"/>
            <a:chOff x="0" y="0"/>
            <a:chExt cx="1618144" cy="132865"/>
          </a:xfrm>
        </p:grpSpPr>
        <p:sp>
          <p:nvSpPr>
            <p:cNvPr id="52" name="Freeform 52"/>
            <p:cNvSpPr/>
            <p:nvPr/>
          </p:nvSpPr>
          <p:spPr>
            <a:xfrm>
              <a:off x="0" y="0"/>
              <a:ext cx="1618144" cy="132865"/>
            </a:xfrm>
            <a:custGeom>
              <a:avLst/>
              <a:gdLst/>
              <a:ahLst/>
              <a:cxnLst/>
              <a:rect l="l" t="t" r="r" b="b"/>
              <a:pathLst>
                <a:path w="1618144" h="132865">
                  <a:moveTo>
                    <a:pt x="66432" y="0"/>
                  </a:moveTo>
                  <a:lnTo>
                    <a:pt x="1551711" y="0"/>
                  </a:lnTo>
                  <a:cubicBezTo>
                    <a:pt x="1588401" y="0"/>
                    <a:pt x="1618144" y="29743"/>
                    <a:pt x="1618144" y="66432"/>
                  </a:cubicBezTo>
                  <a:lnTo>
                    <a:pt x="1618144" y="66432"/>
                  </a:lnTo>
                  <a:cubicBezTo>
                    <a:pt x="1618144" y="103122"/>
                    <a:pt x="1588401" y="132865"/>
                    <a:pt x="1551711" y="132865"/>
                  </a:cubicBezTo>
                  <a:lnTo>
                    <a:pt x="66432" y="132865"/>
                  </a:lnTo>
                  <a:cubicBezTo>
                    <a:pt x="29743" y="132865"/>
                    <a:pt x="0" y="103122"/>
                    <a:pt x="0" y="66432"/>
                  </a:cubicBezTo>
                  <a:lnTo>
                    <a:pt x="0" y="66432"/>
                  </a:lnTo>
                  <a:cubicBezTo>
                    <a:pt x="0" y="29743"/>
                    <a:pt x="29743" y="0"/>
                    <a:pt x="66432" y="0"/>
                  </a:cubicBezTo>
                  <a:close/>
                </a:path>
              </a:pathLst>
            </a:custGeom>
            <a:solidFill>
              <a:srgbClr val="000000">
                <a:alpha val="0"/>
              </a:srgbClr>
            </a:solidFill>
            <a:ln cap="rnd">
              <a:noFill/>
              <a:prstDash val="solid"/>
              <a:round/>
            </a:ln>
          </p:spPr>
          <p:txBody>
            <a:bodyPr/>
            <a:lstStyle/>
            <a:p>
              <a:endParaRPr lang="en-CA"/>
            </a:p>
          </p:txBody>
        </p:sp>
        <p:sp>
          <p:nvSpPr>
            <p:cNvPr id="53" name="TextBox 53"/>
            <p:cNvSpPr txBox="1"/>
            <p:nvPr/>
          </p:nvSpPr>
          <p:spPr>
            <a:xfrm>
              <a:off x="0" y="-57150"/>
              <a:ext cx="1618144" cy="190015"/>
            </a:xfrm>
            <a:prstGeom prst="rect">
              <a:avLst/>
            </a:prstGeom>
          </p:spPr>
          <p:txBody>
            <a:bodyPr lIns="0" tIns="0" rIns="0" bIns="0" rtlCol="0" anchor="ctr"/>
            <a:lstStyle/>
            <a:p>
              <a:pPr algn="ctr">
                <a:lnSpc>
                  <a:spcPts val="3219"/>
                </a:lnSpc>
              </a:pPr>
              <a:r>
                <a:rPr lang="en-US" sz="2299" b="1" spc="379">
                  <a:solidFill>
                    <a:srgbClr val="000000"/>
                  </a:solidFill>
                  <a:latin typeface="Raleway Bold"/>
                  <a:ea typeface="Raleway Bold"/>
                  <a:cs typeface="Raleway Bold"/>
                  <a:sym typeface="Raleway Bold"/>
                </a:rPr>
                <a:t>REALITY</a:t>
              </a:r>
            </a:p>
          </p:txBody>
        </p:sp>
      </p:grpSp>
      <p:sp>
        <p:nvSpPr>
          <p:cNvPr id="54" name="Freeform 54"/>
          <p:cNvSpPr/>
          <p:nvPr/>
        </p:nvSpPr>
        <p:spPr>
          <a:xfrm>
            <a:off x="7052542" y="5833515"/>
            <a:ext cx="3007907" cy="1650589"/>
          </a:xfrm>
          <a:custGeom>
            <a:avLst/>
            <a:gdLst/>
            <a:ahLst/>
            <a:cxnLst/>
            <a:rect l="l" t="t" r="r" b="b"/>
            <a:pathLst>
              <a:path w="3007907" h="1650589">
                <a:moveTo>
                  <a:pt x="0" y="0"/>
                </a:moveTo>
                <a:lnTo>
                  <a:pt x="3007907" y="0"/>
                </a:lnTo>
                <a:lnTo>
                  <a:pt x="3007907" y="1650589"/>
                </a:lnTo>
                <a:lnTo>
                  <a:pt x="0" y="1650589"/>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en-CA"/>
          </a:p>
        </p:txBody>
      </p:sp>
      <p:sp>
        <p:nvSpPr>
          <p:cNvPr id="55" name="TextBox 55"/>
          <p:cNvSpPr txBox="1"/>
          <p:nvPr/>
        </p:nvSpPr>
        <p:spPr>
          <a:xfrm>
            <a:off x="1157619" y="4876697"/>
            <a:ext cx="6688348" cy="1314388"/>
          </a:xfrm>
          <a:prstGeom prst="rect">
            <a:avLst/>
          </a:prstGeom>
        </p:spPr>
        <p:txBody>
          <a:bodyPr lIns="0" tIns="0" rIns="0" bIns="0" rtlCol="0" anchor="t">
            <a:spAutoFit/>
          </a:bodyPr>
          <a:lstStyle/>
          <a:p>
            <a:pPr marL="756004" lvl="1" indent="-378002" algn="l">
              <a:lnSpc>
                <a:spcPts val="5252"/>
              </a:lnSpc>
              <a:buFont typeface="Arial"/>
              <a:buChar char="•"/>
            </a:pPr>
            <a:r>
              <a:rPr lang="en-US" sz="3501">
                <a:solidFill>
                  <a:srgbClr val="000000"/>
                </a:solidFill>
                <a:latin typeface="Raleway"/>
                <a:ea typeface="Raleway"/>
                <a:cs typeface="Raleway"/>
                <a:sym typeface="Raleway"/>
              </a:rPr>
              <a:t>Dying comes suddenly</a:t>
            </a:r>
          </a:p>
          <a:p>
            <a:pPr marL="756004" lvl="1" indent="-378002" algn="l">
              <a:lnSpc>
                <a:spcPts val="5252"/>
              </a:lnSpc>
              <a:buFont typeface="Arial"/>
              <a:buChar char="•"/>
            </a:pPr>
            <a:r>
              <a:rPr lang="en-US" sz="3501">
                <a:solidFill>
                  <a:srgbClr val="000000"/>
                </a:solidFill>
                <a:latin typeface="Raleway"/>
                <a:ea typeface="Raleway"/>
                <a:cs typeface="Raleway"/>
                <a:sym typeface="Raleway"/>
              </a:rPr>
              <a:t>Dying is agonizing</a:t>
            </a:r>
          </a:p>
        </p:txBody>
      </p:sp>
      <p:grpSp>
        <p:nvGrpSpPr>
          <p:cNvPr id="56" name="Group 56"/>
          <p:cNvGrpSpPr/>
          <p:nvPr/>
        </p:nvGrpSpPr>
        <p:grpSpPr>
          <a:xfrm>
            <a:off x="16438727" y="392278"/>
            <a:ext cx="1272848" cy="1272843"/>
            <a:chOff x="0" y="0"/>
            <a:chExt cx="6350000" cy="6349975"/>
          </a:xfrm>
        </p:grpSpPr>
        <p:sp>
          <p:nvSpPr>
            <p:cNvPr id="57" name="Freeform 57"/>
            <p:cNvSpPr/>
            <p:nvPr/>
          </p:nvSpPr>
          <p:spPr>
            <a:xfrm>
              <a:off x="0" y="0"/>
              <a:ext cx="6350000" cy="6349975"/>
            </a:xfrm>
            <a:custGeom>
              <a:avLst/>
              <a:gdLst/>
              <a:ahLst/>
              <a:cxnLst/>
              <a:rect l="l" t="t" r="r" b="b"/>
              <a:pathLst>
                <a:path w="6350000" h="6349975">
                  <a:moveTo>
                    <a:pt x="6350000" y="3175025"/>
                  </a:moveTo>
                  <a:cubicBezTo>
                    <a:pt x="6350000" y="4928451"/>
                    <a:pt x="4928476" y="6349975"/>
                    <a:pt x="3175000" y="6349975"/>
                  </a:cubicBezTo>
                  <a:cubicBezTo>
                    <a:pt x="1421498" y="6349975"/>
                    <a:pt x="0" y="4928451"/>
                    <a:pt x="0" y="3175025"/>
                  </a:cubicBezTo>
                  <a:cubicBezTo>
                    <a:pt x="0" y="1421511"/>
                    <a:pt x="1421498" y="0"/>
                    <a:pt x="3175000" y="0"/>
                  </a:cubicBezTo>
                  <a:cubicBezTo>
                    <a:pt x="4928502" y="0"/>
                    <a:pt x="6350000" y="1421511"/>
                    <a:pt x="6350000" y="3175025"/>
                  </a:cubicBezTo>
                  <a:close/>
                </a:path>
              </a:pathLst>
            </a:custGeom>
            <a:blipFill>
              <a:blip r:embed="rId9"/>
              <a:stretch>
                <a:fillRect l="-4214" r="-4214"/>
              </a:stretch>
            </a:blipFill>
            <a:ln w="47625" cap="sq">
              <a:solidFill>
                <a:srgbClr val="000000"/>
              </a:solidFill>
              <a:prstDash val="solid"/>
              <a:miter/>
            </a:ln>
          </p:spPr>
          <p:txBody>
            <a:bodyPr/>
            <a:lstStyle/>
            <a:p>
              <a:endParaRPr lang="en-CA"/>
            </a:p>
          </p:txBody>
        </p:sp>
      </p:grpSp>
      <p:sp>
        <p:nvSpPr>
          <p:cNvPr id="58" name="TextBox 58"/>
          <p:cNvSpPr txBox="1"/>
          <p:nvPr/>
        </p:nvSpPr>
        <p:spPr>
          <a:xfrm>
            <a:off x="9593545" y="4876697"/>
            <a:ext cx="6688348" cy="1314388"/>
          </a:xfrm>
          <a:prstGeom prst="rect">
            <a:avLst/>
          </a:prstGeom>
        </p:spPr>
        <p:txBody>
          <a:bodyPr lIns="0" tIns="0" rIns="0" bIns="0" rtlCol="0" anchor="t">
            <a:spAutoFit/>
          </a:bodyPr>
          <a:lstStyle/>
          <a:p>
            <a:pPr marL="756004" lvl="1" indent="-378002" algn="l">
              <a:lnSpc>
                <a:spcPts val="5252"/>
              </a:lnSpc>
              <a:buFont typeface="Arial"/>
              <a:buChar char="•"/>
            </a:pPr>
            <a:r>
              <a:rPr lang="en-US" sz="3501">
                <a:solidFill>
                  <a:srgbClr val="000000"/>
                </a:solidFill>
                <a:latin typeface="Raleway"/>
                <a:ea typeface="Raleway"/>
                <a:cs typeface="Raleway"/>
                <a:sym typeface="Raleway"/>
              </a:rPr>
              <a:t>Dying happens over time</a:t>
            </a:r>
          </a:p>
          <a:p>
            <a:pPr marL="756004" lvl="1" indent="-378002" algn="l">
              <a:lnSpc>
                <a:spcPts val="5252"/>
              </a:lnSpc>
              <a:buFont typeface="Arial"/>
              <a:buChar char="•"/>
            </a:pPr>
            <a:r>
              <a:rPr lang="en-US" sz="3501">
                <a:solidFill>
                  <a:srgbClr val="000000"/>
                </a:solidFill>
                <a:latin typeface="Raleway"/>
                <a:ea typeface="Raleway"/>
                <a:cs typeface="Raleway"/>
                <a:sym typeface="Raleway"/>
              </a:rPr>
              <a:t>Dying can be peaceful</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15880860" y="8689773"/>
            <a:ext cx="1958165" cy="1031034"/>
          </a:xfrm>
          <a:custGeom>
            <a:avLst/>
            <a:gdLst/>
            <a:ahLst/>
            <a:cxnLst/>
            <a:rect l="l" t="t" r="r" b="b"/>
            <a:pathLst>
              <a:path w="1958165" h="1031034">
                <a:moveTo>
                  <a:pt x="0" y="0"/>
                </a:moveTo>
                <a:lnTo>
                  <a:pt x="1958166" y="0"/>
                </a:lnTo>
                <a:lnTo>
                  <a:pt x="1958166" y="1031034"/>
                </a:lnTo>
                <a:lnTo>
                  <a:pt x="0" y="1031034"/>
                </a:lnTo>
                <a:lnTo>
                  <a:pt x="0" y="0"/>
                </a:lnTo>
                <a:close/>
              </a:path>
            </a:pathLst>
          </a:custGeom>
          <a:blipFill>
            <a:blip r:embed="rId2"/>
            <a:stretch>
              <a:fillRect/>
            </a:stretch>
          </a:blipFill>
        </p:spPr>
        <p:txBody>
          <a:bodyPr/>
          <a:lstStyle/>
          <a:p>
            <a:endParaRPr lang="en-CA"/>
          </a:p>
        </p:txBody>
      </p:sp>
      <p:grpSp>
        <p:nvGrpSpPr>
          <p:cNvPr id="3" name="Group 3"/>
          <p:cNvGrpSpPr/>
          <p:nvPr/>
        </p:nvGrpSpPr>
        <p:grpSpPr>
          <a:xfrm>
            <a:off x="4571463" y="2851137"/>
            <a:ext cx="12513213" cy="5899175"/>
            <a:chOff x="0" y="0"/>
            <a:chExt cx="16684283" cy="7865567"/>
          </a:xfrm>
        </p:grpSpPr>
        <p:sp>
          <p:nvSpPr>
            <p:cNvPr id="4" name="Freeform 4"/>
            <p:cNvSpPr/>
            <p:nvPr/>
          </p:nvSpPr>
          <p:spPr>
            <a:xfrm>
              <a:off x="0" y="0"/>
              <a:ext cx="16684284" cy="7865567"/>
            </a:xfrm>
            <a:custGeom>
              <a:avLst/>
              <a:gdLst/>
              <a:ahLst/>
              <a:cxnLst/>
              <a:rect l="l" t="t" r="r" b="b"/>
              <a:pathLst>
                <a:path w="16684284" h="7865567">
                  <a:moveTo>
                    <a:pt x="0" y="0"/>
                  </a:moveTo>
                  <a:lnTo>
                    <a:pt x="16684284" y="0"/>
                  </a:lnTo>
                  <a:lnTo>
                    <a:pt x="16684284" y="7865567"/>
                  </a:lnTo>
                  <a:lnTo>
                    <a:pt x="0" y="7865567"/>
                  </a:lnTo>
                  <a:close/>
                </a:path>
              </a:pathLst>
            </a:custGeom>
            <a:solidFill>
              <a:srgbClr val="000000">
                <a:alpha val="0"/>
              </a:srgbClr>
            </a:solidFill>
          </p:spPr>
          <p:txBody>
            <a:bodyPr/>
            <a:lstStyle/>
            <a:p>
              <a:endParaRPr lang="en-CA"/>
            </a:p>
          </p:txBody>
        </p:sp>
        <p:sp>
          <p:nvSpPr>
            <p:cNvPr id="5" name="TextBox 5"/>
            <p:cNvSpPr txBox="1"/>
            <p:nvPr/>
          </p:nvSpPr>
          <p:spPr>
            <a:xfrm>
              <a:off x="0" y="-142875"/>
              <a:ext cx="16684283" cy="8008442"/>
            </a:xfrm>
            <a:prstGeom prst="rect">
              <a:avLst/>
            </a:prstGeom>
          </p:spPr>
          <p:txBody>
            <a:bodyPr lIns="0" tIns="0" rIns="0" bIns="0" rtlCol="0" anchor="t"/>
            <a:lstStyle/>
            <a:p>
              <a:pPr algn="l">
                <a:lnSpc>
                  <a:spcPts val="5206"/>
                </a:lnSpc>
              </a:pPr>
              <a:r>
                <a:rPr lang="en-US" sz="3200">
                  <a:solidFill>
                    <a:srgbClr val="000000"/>
                  </a:solidFill>
                  <a:latin typeface="Raleway"/>
                  <a:ea typeface="Raleway"/>
                  <a:cs typeface="Raleway"/>
                  <a:sym typeface="Raleway"/>
                </a:rPr>
                <a:t>Dying is a chapter in life that usually unfolds over a period of time and gently. There are usually predictable features of this end chapter. But there are also a lot of misconceptions about how ordinary dying unfolds.</a:t>
              </a:r>
            </a:p>
            <a:p>
              <a:pPr algn="l">
                <a:lnSpc>
                  <a:spcPts val="5206"/>
                </a:lnSpc>
              </a:pPr>
              <a:endParaRPr lang="en-US" sz="3200">
                <a:solidFill>
                  <a:srgbClr val="000000"/>
                </a:solidFill>
                <a:latin typeface="Raleway"/>
                <a:ea typeface="Raleway"/>
                <a:cs typeface="Raleway"/>
                <a:sym typeface="Raleway"/>
              </a:endParaRPr>
            </a:p>
            <a:p>
              <a:pPr algn="l">
                <a:lnSpc>
                  <a:spcPts val="5206"/>
                </a:lnSpc>
              </a:pPr>
              <a:r>
                <a:rPr lang="en-US" sz="3200" b="1">
                  <a:solidFill>
                    <a:srgbClr val="000000"/>
                  </a:solidFill>
                  <a:latin typeface="Raleway Bold"/>
                  <a:ea typeface="Raleway Bold"/>
                  <a:cs typeface="Raleway Bold"/>
                  <a:sym typeface="Raleway Bold"/>
                </a:rPr>
                <a:t>ACTION:</a:t>
              </a:r>
              <a:r>
                <a:rPr lang="en-US" sz="3200">
                  <a:solidFill>
                    <a:srgbClr val="000000"/>
                  </a:solidFill>
                  <a:latin typeface="Raleway"/>
                  <a:ea typeface="Raleway"/>
                  <a:cs typeface="Raleway"/>
                  <a:sym typeface="Raleway"/>
                </a:rPr>
                <a:t> Tap into resources and supports that help people at this end stage. Knowing what to expect and what ordinary dying looks like will give patients and families more control. They can plan  and choose how they want to spend their time.</a:t>
              </a:r>
            </a:p>
          </p:txBody>
        </p:sp>
      </p:grpSp>
      <p:sp>
        <p:nvSpPr>
          <p:cNvPr id="6" name="Freeform 6"/>
          <p:cNvSpPr/>
          <p:nvPr/>
        </p:nvSpPr>
        <p:spPr>
          <a:xfrm flipH="1">
            <a:off x="715297" y="2275305"/>
            <a:ext cx="3085972" cy="11240296"/>
          </a:xfrm>
          <a:custGeom>
            <a:avLst/>
            <a:gdLst/>
            <a:ahLst/>
            <a:cxnLst/>
            <a:rect l="l" t="t" r="r" b="b"/>
            <a:pathLst>
              <a:path w="3085972" h="11240296">
                <a:moveTo>
                  <a:pt x="3085972" y="0"/>
                </a:moveTo>
                <a:lnTo>
                  <a:pt x="0" y="0"/>
                </a:lnTo>
                <a:lnTo>
                  <a:pt x="0" y="11240296"/>
                </a:lnTo>
                <a:lnTo>
                  <a:pt x="3085972" y="11240296"/>
                </a:lnTo>
                <a:lnTo>
                  <a:pt x="3085972"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CA"/>
          </a:p>
        </p:txBody>
      </p:sp>
      <p:grpSp>
        <p:nvGrpSpPr>
          <p:cNvPr id="7" name="Group 7"/>
          <p:cNvGrpSpPr/>
          <p:nvPr/>
        </p:nvGrpSpPr>
        <p:grpSpPr>
          <a:xfrm>
            <a:off x="16448252" y="211933"/>
            <a:ext cx="1272848" cy="1272843"/>
            <a:chOff x="0" y="0"/>
            <a:chExt cx="6350000" cy="6349975"/>
          </a:xfrm>
        </p:grpSpPr>
        <p:sp>
          <p:nvSpPr>
            <p:cNvPr id="8" name="Freeform 8"/>
            <p:cNvSpPr/>
            <p:nvPr/>
          </p:nvSpPr>
          <p:spPr>
            <a:xfrm>
              <a:off x="0" y="0"/>
              <a:ext cx="6350000" cy="6349975"/>
            </a:xfrm>
            <a:custGeom>
              <a:avLst/>
              <a:gdLst/>
              <a:ahLst/>
              <a:cxnLst/>
              <a:rect l="l" t="t" r="r" b="b"/>
              <a:pathLst>
                <a:path w="6350000" h="6349975">
                  <a:moveTo>
                    <a:pt x="6350000" y="3175025"/>
                  </a:moveTo>
                  <a:cubicBezTo>
                    <a:pt x="6350000" y="4928451"/>
                    <a:pt x="4928476" y="6349975"/>
                    <a:pt x="3175000" y="6349975"/>
                  </a:cubicBezTo>
                  <a:cubicBezTo>
                    <a:pt x="1421498" y="6349975"/>
                    <a:pt x="0" y="4928451"/>
                    <a:pt x="0" y="3175025"/>
                  </a:cubicBezTo>
                  <a:cubicBezTo>
                    <a:pt x="0" y="1421511"/>
                    <a:pt x="1421498" y="0"/>
                    <a:pt x="3175000" y="0"/>
                  </a:cubicBezTo>
                  <a:cubicBezTo>
                    <a:pt x="4928502" y="0"/>
                    <a:pt x="6350000" y="1421511"/>
                    <a:pt x="6350000" y="3175025"/>
                  </a:cubicBezTo>
                  <a:close/>
                </a:path>
              </a:pathLst>
            </a:custGeom>
            <a:solidFill>
              <a:srgbClr val="000000">
                <a:alpha val="0"/>
              </a:srgbClr>
            </a:solidFill>
            <a:ln w="12700" cap="sq">
              <a:solidFill>
                <a:srgbClr val="000000"/>
              </a:solidFill>
              <a:prstDash val="solid"/>
              <a:miter/>
            </a:ln>
          </p:spPr>
          <p:txBody>
            <a:bodyPr/>
            <a:lstStyle/>
            <a:p>
              <a:endParaRPr lang="en-CA"/>
            </a:p>
          </p:txBody>
        </p:sp>
      </p:grpSp>
      <p:grpSp>
        <p:nvGrpSpPr>
          <p:cNvPr id="9" name="Group 9"/>
          <p:cNvGrpSpPr/>
          <p:nvPr/>
        </p:nvGrpSpPr>
        <p:grpSpPr>
          <a:xfrm>
            <a:off x="16448252" y="202408"/>
            <a:ext cx="1272848" cy="1272843"/>
            <a:chOff x="0" y="0"/>
            <a:chExt cx="6350000" cy="6349975"/>
          </a:xfrm>
        </p:grpSpPr>
        <p:sp>
          <p:nvSpPr>
            <p:cNvPr id="10" name="Freeform 10"/>
            <p:cNvSpPr/>
            <p:nvPr/>
          </p:nvSpPr>
          <p:spPr>
            <a:xfrm>
              <a:off x="0" y="0"/>
              <a:ext cx="6350000" cy="6349975"/>
            </a:xfrm>
            <a:custGeom>
              <a:avLst/>
              <a:gdLst/>
              <a:ahLst/>
              <a:cxnLst/>
              <a:rect l="l" t="t" r="r" b="b"/>
              <a:pathLst>
                <a:path w="6350000" h="6349975">
                  <a:moveTo>
                    <a:pt x="6350000" y="3175025"/>
                  </a:moveTo>
                  <a:cubicBezTo>
                    <a:pt x="6350000" y="4928451"/>
                    <a:pt x="4928476" y="6349975"/>
                    <a:pt x="3175000" y="6349975"/>
                  </a:cubicBezTo>
                  <a:cubicBezTo>
                    <a:pt x="1421498" y="6349975"/>
                    <a:pt x="0" y="4928451"/>
                    <a:pt x="0" y="3175025"/>
                  </a:cubicBezTo>
                  <a:cubicBezTo>
                    <a:pt x="0" y="1421511"/>
                    <a:pt x="1421498" y="0"/>
                    <a:pt x="3175000" y="0"/>
                  </a:cubicBezTo>
                  <a:cubicBezTo>
                    <a:pt x="4928502" y="0"/>
                    <a:pt x="6350000" y="1421511"/>
                    <a:pt x="6350000" y="3175025"/>
                  </a:cubicBezTo>
                  <a:close/>
                </a:path>
              </a:pathLst>
            </a:custGeom>
            <a:blipFill>
              <a:blip r:embed="rId5"/>
              <a:stretch>
                <a:fillRect l="-4214" r="-4214"/>
              </a:stretch>
            </a:blipFill>
            <a:ln w="47625" cap="sq">
              <a:solidFill>
                <a:srgbClr val="000000"/>
              </a:solidFill>
              <a:prstDash val="solid"/>
              <a:miter/>
            </a:ln>
          </p:spPr>
          <p:txBody>
            <a:bodyPr/>
            <a:lstStyle/>
            <a:p>
              <a:endParaRPr lang="en-CA"/>
            </a:p>
          </p:txBody>
        </p:sp>
      </p:grpSp>
      <p:sp>
        <p:nvSpPr>
          <p:cNvPr id="11" name="TextBox 11"/>
          <p:cNvSpPr txBox="1"/>
          <p:nvPr/>
        </p:nvSpPr>
        <p:spPr>
          <a:xfrm>
            <a:off x="7848200" y="664068"/>
            <a:ext cx="8474190" cy="416198"/>
          </a:xfrm>
          <a:prstGeom prst="rect">
            <a:avLst/>
          </a:prstGeom>
        </p:spPr>
        <p:txBody>
          <a:bodyPr lIns="0" tIns="0" rIns="0" bIns="0" rtlCol="0" anchor="t">
            <a:spAutoFit/>
          </a:bodyPr>
          <a:lstStyle/>
          <a:p>
            <a:pPr marL="0" lvl="0" indent="0" algn="r">
              <a:lnSpc>
                <a:spcPts val="3042"/>
              </a:lnSpc>
              <a:spcBef>
                <a:spcPct val="0"/>
              </a:spcBef>
            </a:pPr>
            <a:r>
              <a:rPr lang="en-US" sz="2953" b="1">
                <a:solidFill>
                  <a:srgbClr val="000000"/>
                </a:solidFill>
                <a:latin typeface="Raleway Bold"/>
                <a:ea typeface="Raleway Bold"/>
                <a:cs typeface="Raleway Bold"/>
                <a:sym typeface="Raleway Bold"/>
              </a:rPr>
              <a:t>WHAT IS DEMYSTIFYING DYING?</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6448252" y="211933"/>
            <a:ext cx="1272848" cy="1272843"/>
            <a:chOff x="0" y="0"/>
            <a:chExt cx="6350000" cy="6349975"/>
          </a:xfrm>
        </p:grpSpPr>
        <p:sp>
          <p:nvSpPr>
            <p:cNvPr id="3" name="Freeform 3"/>
            <p:cNvSpPr/>
            <p:nvPr/>
          </p:nvSpPr>
          <p:spPr>
            <a:xfrm>
              <a:off x="0" y="0"/>
              <a:ext cx="6350000" cy="6349975"/>
            </a:xfrm>
            <a:custGeom>
              <a:avLst/>
              <a:gdLst/>
              <a:ahLst/>
              <a:cxnLst/>
              <a:rect l="l" t="t" r="r" b="b"/>
              <a:pathLst>
                <a:path w="6350000" h="6349975">
                  <a:moveTo>
                    <a:pt x="6350000" y="3175025"/>
                  </a:moveTo>
                  <a:cubicBezTo>
                    <a:pt x="6350000" y="4928451"/>
                    <a:pt x="4928476" y="6349975"/>
                    <a:pt x="3175000" y="6349975"/>
                  </a:cubicBezTo>
                  <a:cubicBezTo>
                    <a:pt x="1421498" y="6349975"/>
                    <a:pt x="0" y="4928451"/>
                    <a:pt x="0" y="3175025"/>
                  </a:cubicBezTo>
                  <a:cubicBezTo>
                    <a:pt x="0" y="1421511"/>
                    <a:pt x="1421498" y="0"/>
                    <a:pt x="3175000" y="0"/>
                  </a:cubicBezTo>
                  <a:cubicBezTo>
                    <a:pt x="4928502" y="0"/>
                    <a:pt x="6350000" y="1421511"/>
                    <a:pt x="6350000" y="3175025"/>
                  </a:cubicBezTo>
                  <a:close/>
                </a:path>
              </a:pathLst>
            </a:custGeom>
            <a:solidFill>
              <a:srgbClr val="000000">
                <a:alpha val="0"/>
              </a:srgbClr>
            </a:solidFill>
            <a:ln w="12700" cap="sq">
              <a:solidFill>
                <a:srgbClr val="000000"/>
              </a:solidFill>
              <a:prstDash val="solid"/>
              <a:miter/>
            </a:ln>
          </p:spPr>
          <p:txBody>
            <a:bodyPr/>
            <a:lstStyle/>
            <a:p>
              <a:endParaRPr lang="en-CA"/>
            </a:p>
          </p:txBody>
        </p:sp>
      </p:grpSp>
      <p:grpSp>
        <p:nvGrpSpPr>
          <p:cNvPr id="4" name="Group 4"/>
          <p:cNvGrpSpPr/>
          <p:nvPr/>
        </p:nvGrpSpPr>
        <p:grpSpPr>
          <a:xfrm>
            <a:off x="16448252" y="202408"/>
            <a:ext cx="1272848" cy="1272843"/>
            <a:chOff x="0" y="0"/>
            <a:chExt cx="6350000" cy="6349975"/>
          </a:xfrm>
        </p:grpSpPr>
        <p:sp>
          <p:nvSpPr>
            <p:cNvPr id="5" name="Freeform 5"/>
            <p:cNvSpPr/>
            <p:nvPr/>
          </p:nvSpPr>
          <p:spPr>
            <a:xfrm>
              <a:off x="0" y="0"/>
              <a:ext cx="6350000" cy="6349975"/>
            </a:xfrm>
            <a:custGeom>
              <a:avLst/>
              <a:gdLst/>
              <a:ahLst/>
              <a:cxnLst/>
              <a:rect l="l" t="t" r="r" b="b"/>
              <a:pathLst>
                <a:path w="6350000" h="6349975">
                  <a:moveTo>
                    <a:pt x="6350000" y="3175025"/>
                  </a:moveTo>
                  <a:cubicBezTo>
                    <a:pt x="6350000" y="4928451"/>
                    <a:pt x="4928476" y="6349975"/>
                    <a:pt x="3175000" y="6349975"/>
                  </a:cubicBezTo>
                  <a:cubicBezTo>
                    <a:pt x="1421498" y="6349975"/>
                    <a:pt x="0" y="4928451"/>
                    <a:pt x="0" y="3175025"/>
                  </a:cubicBezTo>
                  <a:cubicBezTo>
                    <a:pt x="0" y="1421511"/>
                    <a:pt x="1421498" y="0"/>
                    <a:pt x="3175000" y="0"/>
                  </a:cubicBezTo>
                  <a:cubicBezTo>
                    <a:pt x="4928502" y="0"/>
                    <a:pt x="6350000" y="1421511"/>
                    <a:pt x="6350000" y="3175025"/>
                  </a:cubicBezTo>
                  <a:close/>
                </a:path>
              </a:pathLst>
            </a:custGeom>
            <a:blipFill>
              <a:blip r:embed="rId3"/>
              <a:stretch>
                <a:fillRect l="-4214" r="-4214"/>
              </a:stretch>
            </a:blipFill>
            <a:ln w="47625" cap="sq">
              <a:solidFill>
                <a:srgbClr val="000000"/>
              </a:solidFill>
              <a:prstDash val="solid"/>
              <a:miter/>
            </a:ln>
          </p:spPr>
          <p:txBody>
            <a:bodyPr/>
            <a:lstStyle/>
            <a:p>
              <a:endParaRPr lang="en-CA"/>
            </a:p>
          </p:txBody>
        </p:sp>
      </p:grpSp>
      <p:sp>
        <p:nvSpPr>
          <p:cNvPr id="7" name="TextBox 7"/>
          <p:cNvSpPr txBox="1"/>
          <p:nvPr/>
        </p:nvSpPr>
        <p:spPr>
          <a:xfrm>
            <a:off x="7848200" y="664068"/>
            <a:ext cx="8474190" cy="416198"/>
          </a:xfrm>
          <a:prstGeom prst="rect">
            <a:avLst/>
          </a:prstGeom>
        </p:spPr>
        <p:txBody>
          <a:bodyPr lIns="0" tIns="0" rIns="0" bIns="0" rtlCol="0" anchor="t">
            <a:spAutoFit/>
          </a:bodyPr>
          <a:lstStyle/>
          <a:p>
            <a:pPr marL="0" lvl="0" indent="0" algn="r">
              <a:lnSpc>
                <a:spcPts val="3042"/>
              </a:lnSpc>
              <a:spcBef>
                <a:spcPct val="0"/>
              </a:spcBef>
            </a:pPr>
            <a:r>
              <a:rPr lang="en-US" sz="2953" b="1">
                <a:solidFill>
                  <a:srgbClr val="000000"/>
                </a:solidFill>
                <a:latin typeface="Raleway Bold"/>
                <a:ea typeface="Raleway Bold"/>
                <a:cs typeface="Raleway Bold"/>
                <a:sym typeface="Raleway Bold"/>
              </a:rPr>
              <a:t>WHAT IS DEMYSTIFYING DYING?</a:t>
            </a:r>
          </a:p>
        </p:txBody>
      </p:sp>
      <p:sp>
        <p:nvSpPr>
          <p:cNvPr id="8" name="TextBox 7">
            <a:extLst>
              <a:ext uri="{FF2B5EF4-FFF2-40B4-BE49-F238E27FC236}">
                <a16:creationId xmlns:a16="http://schemas.microsoft.com/office/drawing/2014/main" id="{BECE76BA-9A49-8298-A160-053B06A45837}"/>
              </a:ext>
            </a:extLst>
          </p:cNvPr>
          <p:cNvSpPr txBox="1"/>
          <p:nvPr/>
        </p:nvSpPr>
        <p:spPr>
          <a:xfrm>
            <a:off x="1752600" y="6210300"/>
            <a:ext cx="15011400" cy="2308324"/>
          </a:xfrm>
          <a:prstGeom prst="rect">
            <a:avLst/>
          </a:prstGeom>
          <a:noFill/>
        </p:spPr>
        <p:txBody>
          <a:bodyPr wrap="square" rtlCol="0">
            <a:spAutoFit/>
          </a:bodyPr>
          <a:lstStyle/>
          <a:p>
            <a:r>
              <a:rPr lang="en-US" sz="3600" dirty="0" err="1"/>
              <a:t>Youtube</a:t>
            </a:r>
            <a:r>
              <a:rPr lang="en-US" sz="3600" dirty="0"/>
              <a:t> Playlist: https://youtube.com/playlist?list=PLa1_77g2uuw1ffwoBtLmb7Wb8wPFNgo2Z&amp;si=L2Gb4eZqTCpmCAmC </a:t>
            </a:r>
          </a:p>
          <a:p>
            <a:endParaRPr lang="en-CA" sz="3600" dirty="0"/>
          </a:p>
        </p:txBody>
      </p:sp>
      <p:pic>
        <p:nvPicPr>
          <p:cNvPr id="10" name="Picture 9">
            <a:extLst>
              <a:ext uri="{FF2B5EF4-FFF2-40B4-BE49-F238E27FC236}">
                <a16:creationId xmlns:a16="http://schemas.microsoft.com/office/drawing/2014/main" id="{5A6BF817-8712-7654-CB83-5673D8DE356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795780" y="1976437"/>
            <a:ext cx="7467600" cy="4200525"/>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15880860" y="8689773"/>
            <a:ext cx="1958165" cy="1031034"/>
          </a:xfrm>
          <a:custGeom>
            <a:avLst/>
            <a:gdLst/>
            <a:ahLst/>
            <a:cxnLst/>
            <a:rect l="l" t="t" r="r" b="b"/>
            <a:pathLst>
              <a:path w="1958165" h="1031034">
                <a:moveTo>
                  <a:pt x="0" y="0"/>
                </a:moveTo>
                <a:lnTo>
                  <a:pt x="1958166" y="0"/>
                </a:lnTo>
                <a:lnTo>
                  <a:pt x="1958166" y="1031034"/>
                </a:lnTo>
                <a:lnTo>
                  <a:pt x="0" y="1031034"/>
                </a:lnTo>
                <a:lnTo>
                  <a:pt x="0" y="0"/>
                </a:lnTo>
                <a:close/>
              </a:path>
            </a:pathLst>
          </a:custGeom>
          <a:blipFill>
            <a:blip r:embed="rId2"/>
            <a:stretch>
              <a:fillRect/>
            </a:stretch>
          </a:blipFill>
        </p:spPr>
        <p:txBody>
          <a:bodyPr/>
          <a:lstStyle/>
          <a:p>
            <a:endParaRPr lang="en-CA"/>
          </a:p>
        </p:txBody>
      </p:sp>
      <p:grpSp>
        <p:nvGrpSpPr>
          <p:cNvPr id="3" name="Group 3"/>
          <p:cNvGrpSpPr/>
          <p:nvPr/>
        </p:nvGrpSpPr>
        <p:grpSpPr>
          <a:xfrm>
            <a:off x="4746087" y="4172436"/>
            <a:ext cx="10359847" cy="3927477"/>
            <a:chOff x="0" y="0"/>
            <a:chExt cx="13813130" cy="5236636"/>
          </a:xfrm>
        </p:grpSpPr>
        <p:sp>
          <p:nvSpPr>
            <p:cNvPr id="4" name="Freeform 4"/>
            <p:cNvSpPr/>
            <p:nvPr/>
          </p:nvSpPr>
          <p:spPr>
            <a:xfrm>
              <a:off x="0" y="0"/>
              <a:ext cx="13813129" cy="5236636"/>
            </a:xfrm>
            <a:custGeom>
              <a:avLst/>
              <a:gdLst/>
              <a:ahLst/>
              <a:cxnLst/>
              <a:rect l="l" t="t" r="r" b="b"/>
              <a:pathLst>
                <a:path w="13813129" h="5236636">
                  <a:moveTo>
                    <a:pt x="0" y="0"/>
                  </a:moveTo>
                  <a:lnTo>
                    <a:pt x="13813129" y="0"/>
                  </a:lnTo>
                  <a:lnTo>
                    <a:pt x="13813129" y="5236636"/>
                  </a:lnTo>
                  <a:lnTo>
                    <a:pt x="0" y="5236636"/>
                  </a:lnTo>
                  <a:close/>
                </a:path>
              </a:pathLst>
            </a:custGeom>
            <a:solidFill>
              <a:srgbClr val="000000">
                <a:alpha val="0"/>
              </a:srgbClr>
            </a:solidFill>
          </p:spPr>
          <p:txBody>
            <a:bodyPr/>
            <a:lstStyle/>
            <a:p>
              <a:endParaRPr lang="en-CA"/>
            </a:p>
          </p:txBody>
        </p:sp>
        <p:sp>
          <p:nvSpPr>
            <p:cNvPr id="5" name="TextBox 5"/>
            <p:cNvSpPr txBox="1"/>
            <p:nvPr/>
          </p:nvSpPr>
          <p:spPr>
            <a:xfrm>
              <a:off x="0" y="-142875"/>
              <a:ext cx="13813130" cy="5379511"/>
            </a:xfrm>
            <a:prstGeom prst="rect">
              <a:avLst/>
            </a:prstGeom>
          </p:spPr>
          <p:txBody>
            <a:bodyPr lIns="0" tIns="0" rIns="0" bIns="0" rtlCol="0" anchor="t"/>
            <a:lstStyle/>
            <a:p>
              <a:pPr marL="690881" lvl="1" indent="-345440" algn="l">
                <a:lnSpc>
                  <a:spcPts val="5206"/>
                </a:lnSpc>
                <a:buFont typeface="Arial"/>
                <a:buChar char="•"/>
              </a:pPr>
              <a:r>
                <a:rPr lang="en-US" sz="3200">
                  <a:solidFill>
                    <a:srgbClr val="000000"/>
                  </a:solidFill>
                  <a:latin typeface="Raleway"/>
                  <a:ea typeface="Raleway"/>
                  <a:cs typeface="Raleway"/>
                  <a:sym typeface="Raleway"/>
                </a:rPr>
                <a:t>Less fear and anxiety</a:t>
              </a:r>
            </a:p>
            <a:p>
              <a:pPr marL="690881" lvl="1" indent="-345440" algn="l">
                <a:lnSpc>
                  <a:spcPts val="5206"/>
                </a:lnSpc>
                <a:buFont typeface="Arial"/>
                <a:buChar char="•"/>
              </a:pPr>
              <a:r>
                <a:rPr lang="en-US" sz="3200">
                  <a:solidFill>
                    <a:srgbClr val="000000"/>
                  </a:solidFill>
                  <a:latin typeface="Raleway"/>
                  <a:ea typeface="Raleway"/>
                  <a:cs typeface="Raleway"/>
                  <a:sym typeface="Raleway"/>
                </a:rPr>
                <a:t>More time to find peace </a:t>
              </a:r>
            </a:p>
            <a:p>
              <a:pPr marL="690881" lvl="1" indent="-345440" algn="l">
                <a:lnSpc>
                  <a:spcPts val="5206"/>
                </a:lnSpc>
                <a:buFont typeface="Arial"/>
                <a:buChar char="•"/>
              </a:pPr>
              <a:r>
                <a:rPr lang="en-US" sz="3200">
                  <a:solidFill>
                    <a:srgbClr val="000000"/>
                  </a:solidFill>
                  <a:latin typeface="Raleway"/>
                  <a:ea typeface="Raleway"/>
                  <a:cs typeface="Raleway"/>
                  <a:sym typeface="Raleway"/>
                </a:rPr>
                <a:t>More time to prepare</a:t>
              </a:r>
            </a:p>
            <a:p>
              <a:pPr marL="690881" lvl="1" indent="-345440" algn="l">
                <a:lnSpc>
                  <a:spcPts val="5206"/>
                </a:lnSpc>
                <a:buFont typeface="Arial"/>
                <a:buChar char="•"/>
              </a:pPr>
              <a:r>
                <a:rPr lang="en-US" sz="3200">
                  <a:solidFill>
                    <a:srgbClr val="000000"/>
                  </a:solidFill>
                  <a:latin typeface="Raleway"/>
                  <a:ea typeface="Raleway"/>
                  <a:cs typeface="Raleway"/>
                  <a:sym typeface="Raleway"/>
                </a:rPr>
                <a:t>More time doing things that matter most</a:t>
              </a:r>
            </a:p>
            <a:p>
              <a:pPr marL="690881" lvl="1" indent="-345440" algn="l">
                <a:lnSpc>
                  <a:spcPts val="5206"/>
                </a:lnSpc>
                <a:buFont typeface="Arial"/>
                <a:buChar char="•"/>
              </a:pPr>
              <a:r>
                <a:rPr lang="en-US" sz="3200">
                  <a:solidFill>
                    <a:srgbClr val="000000"/>
                  </a:solidFill>
                  <a:latin typeface="Raleway"/>
                  <a:ea typeface="Raleway"/>
                  <a:cs typeface="Raleway"/>
                  <a:sym typeface="Raleway"/>
                </a:rPr>
                <a:t>Less unwanted or unnecessary care</a:t>
              </a:r>
            </a:p>
            <a:p>
              <a:pPr algn="l">
                <a:lnSpc>
                  <a:spcPts val="5206"/>
                </a:lnSpc>
              </a:pPr>
              <a:endParaRPr lang="en-US" sz="3200">
                <a:solidFill>
                  <a:srgbClr val="000000"/>
                </a:solidFill>
                <a:latin typeface="Raleway"/>
                <a:ea typeface="Raleway"/>
                <a:cs typeface="Raleway"/>
                <a:sym typeface="Raleway"/>
              </a:endParaRPr>
            </a:p>
          </p:txBody>
        </p:sp>
      </p:grpSp>
      <p:sp>
        <p:nvSpPr>
          <p:cNvPr id="6" name="Freeform 6"/>
          <p:cNvSpPr/>
          <p:nvPr/>
        </p:nvSpPr>
        <p:spPr>
          <a:xfrm>
            <a:off x="572883" y="2337962"/>
            <a:ext cx="4229100" cy="8458200"/>
          </a:xfrm>
          <a:custGeom>
            <a:avLst/>
            <a:gdLst/>
            <a:ahLst/>
            <a:cxnLst/>
            <a:rect l="l" t="t" r="r" b="b"/>
            <a:pathLst>
              <a:path w="4229100" h="8458200">
                <a:moveTo>
                  <a:pt x="0" y="0"/>
                </a:moveTo>
                <a:lnTo>
                  <a:pt x="4229100" y="0"/>
                </a:lnTo>
                <a:lnTo>
                  <a:pt x="4229100" y="8458200"/>
                </a:lnTo>
                <a:lnTo>
                  <a:pt x="0" y="8458200"/>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CA"/>
          </a:p>
        </p:txBody>
      </p:sp>
      <p:grpSp>
        <p:nvGrpSpPr>
          <p:cNvPr id="7" name="Group 7"/>
          <p:cNvGrpSpPr/>
          <p:nvPr/>
        </p:nvGrpSpPr>
        <p:grpSpPr>
          <a:xfrm>
            <a:off x="9515575" y="392278"/>
            <a:ext cx="8323451" cy="1272843"/>
            <a:chOff x="0" y="0"/>
            <a:chExt cx="11097934" cy="1697124"/>
          </a:xfrm>
        </p:grpSpPr>
        <p:grpSp>
          <p:nvGrpSpPr>
            <p:cNvPr id="8" name="Group 8"/>
            <p:cNvGrpSpPr/>
            <p:nvPr/>
          </p:nvGrpSpPr>
          <p:grpSpPr>
            <a:xfrm>
              <a:off x="0" y="0"/>
              <a:ext cx="1697131" cy="1697124"/>
              <a:chOff x="0" y="0"/>
              <a:chExt cx="6350000" cy="6349975"/>
            </a:xfrm>
          </p:grpSpPr>
          <p:sp>
            <p:nvSpPr>
              <p:cNvPr id="9" name="Freeform 9"/>
              <p:cNvSpPr/>
              <p:nvPr/>
            </p:nvSpPr>
            <p:spPr>
              <a:xfrm>
                <a:off x="0" y="0"/>
                <a:ext cx="6350000" cy="6349975"/>
              </a:xfrm>
              <a:custGeom>
                <a:avLst/>
                <a:gdLst/>
                <a:ahLst/>
                <a:cxnLst/>
                <a:rect l="l" t="t" r="r" b="b"/>
                <a:pathLst>
                  <a:path w="6350000" h="6349975">
                    <a:moveTo>
                      <a:pt x="6350000" y="3175025"/>
                    </a:moveTo>
                    <a:cubicBezTo>
                      <a:pt x="6350000" y="4928451"/>
                      <a:pt x="4928476" y="6349975"/>
                      <a:pt x="3175000" y="6349975"/>
                    </a:cubicBezTo>
                    <a:cubicBezTo>
                      <a:pt x="1421498" y="6349975"/>
                      <a:pt x="0" y="4928451"/>
                      <a:pt x="0" y="3175025"/>
                    </a:cubicBezTo>
                    <a:cubicBezTo>
                      <a:pt x="0" y="1421511"/>
                      <a:pt x="1421498" y="0"/>
                      <a:pt x="3175000" y="0"/>
                    </a:cubicBezTo>
                    <a:cubicBezTo>
                      <a:pt x="4928502" y="0"/>
                      <a:pt x="6350000" y="1421511"/>
                      <a:pt x="6350000" y="3175025"/>
                    </a:cubicBezTo>
                    <a:close/>
                  </a:path>
                </a:pathLst>
              </a:custGeom>
              <a:blipFill>
                <a:blip r:embed="rId5"/>
                <a:stretch>
                  <a:fillRect l="-4214" r="-4214"/>
                </a:stretch>
              </a:blipFill>
              <a:ln w="47625" cap="sq">
                <a:solidFill>
                  <a:srgbClr val="000000"/>
                </a:solidFill>
                <a:prstDash val="solid"/>
                <a:miter/>
              </a:ln>
            </p:spPr>
            <p:txBody>
              <a:bodyPr/>
              <a:lstStyle/>
              <a:p>
                <a:endParaRPr lang="en-CA"/>
              </a:p>
            </p:txBody>
          </p:sp>
        </p:grpSp>
        <p:sp>
          <p:nvSpPr>
            <p:cNvPr id="10" name="TextBox 10"/>
            <p:cNvSpPr txBox="1"/>
            <p:nvPr/>
          </p:nvSpPr>
          <p:spPr>
            <a:xfrm>
              <a:off x="1890316" y="153752"/>
              <a:ext cx="9207618" cy="843326"/>
            </a:xfrm>
            <a:prstGeom prst="rect">
              <a:avLst/>
            </a:prstGeom>
          </p:spPr>
          <p:txBody>
            <a:bodyPr lIns="0" tIns="0" rIns="0" bIns="0" rtlCol="0" anchor="t">
              <a:spAutoFit/>
            </a:bodyPr>
            <a:lstStyle/>
            <a:p>
              <a:pPr algn="ctr">
                <a:lnSpc>
                  <a:spcPts val="4250"/>
                </a:lnSpc>
              </a:pPr>
              <a:r>
                <a:rPr lang="en-US" sz="4941" b="1">
                  <a:solidFill>
                    <a:srgbClr val="1D1D1F"/>
                  </a:solidFill>
                  <a:latin typeface="Raleway Bold"/>
                  <a:ea typeface="Raleway Bold"/>
                  <a:cs typeface="Raleway Bold"/>
                  <a:sym typeface="Raleway Bold"/>
                </a:rPr>
                <a:t>DEMYSTIFYING DYING</a:t>
              </a:r>
            </a:p>
          </p:txBody>
        </p:sp>
        <p:grpSp>
          <p:nvGrpSpPr>
            <p:cNvPr id="11" name="Group 11"/>
            <p:cNvGrpSpPr/>
            <p:nvPr/>
          </p:nvGrpSpPr>
          <p:grpSpPr>
            <a:xfrm>
              <a:off x="3562217" y="909588"/>
              <a:ext cx="6604360" cy="669569"/>
              <a:chOff x="0" y="0"/>
              <a:chExt cx="1446520" cy="146652"/>
            </a:xfrm>
          </p:grpSpPr>
          <p:sp>
            <p:nvSpPr>
              <p:cNvPr id="12" name="Freeform 12"/>
              <p:cNvSpPr/>
              <p:nvPr/>
            </p:nvSpPr>
            <p:spPr>
              <a:xfrm>
                <a:off x="0" y="0"/>
                <a:ext cx="1446520" cy="146652"/>
              </a:xfrm>
              <a:custGeom>
                <a:avLst/>
                <a:gdLst/>
                <a:ahLst/>
                <a:cxnLst/>
                <a:rect l="l" t="t" r="r" b="b"/>
                <a:pathLst>
                  <a:path w="1446520" h="146652">
                    <a:moveTo>
                      <a:pt x="73326" y="0"/>
                    </a:moveTo>
                    <a:lnTo>
                      <a:pt x="1373193" y="0"/>
                    </a:lnTo>
                    <a:cubicBezTo>
                      <a:pt x="1413690" y="0"/>
                      <a:pt x="1446520" y="32829"/>
                      <a:pt x="1446520" y="73326"/>
                    </a:cubicBezTo>
                    <a:lnTo>
                      <a:pt x="1446520" y="73326"/>
                    </a:lnTo>
                    <a:cubicBezTo>
                      <a:pt x="1446520" y="113823"/>
                      <a:pt x="1413690" y="146652"/>
                      <a:pt x="1373193" y="146652"/>
                    </a:cubicBezTo>
                    <a:lnTo>
                      <a:pt x="73326" y="146652"/>
                    </a:lnTo>
                    <a:cubicBezTo>
                      <a:pt x="32829" y="146652"/>
                      <a:pt x="0" y="113823"/>
                      <a:pt x="0" y="73326"/>
                    </a:cubicBezTo>
                    <a:lnTo>
                      <a:pt x="0" y="73326"/>
                    </a:lnTo>
                    <a:cubicBezTo>
                      <a:pt x="0" y="32829"/>
                      <a:pt x="32829" y="0"/>
                      <a:pt x="73326" y="0"/>
                    </a:cubicBezTo>
                    <a:close/>
                  </a:path>
                </a:pathLst>
              </a:custGeom>
              <a:solidFill>
                <a:srgbClr val="FFFFFF"/>
              </a:solidFill>
              <a:ln cap="rnd">
                <a:noFill/>
                <a:prstDash val="solid"/>
                <a:round/>
              </a:ln>
            </p:spPr>
            <p:txBody>
              <a:bodyPr/>
              <a:lstStyle/>
              <a:p>
                <a:endParaRPr lang="en-CA"/>
              </a:p>
            </p:txBody>
          </p:sp>
          <p:sp>
            <p:nvSpPr>
              <p:cNvPr id="13" name="TextBox 13"/>
              <p:cNvSpPr txBox="1"/>
              <p:nvPr/>
            </p:nvSpPr>
            <p:spPr>
              <a:xfrm>
                <a:off x="0" y="-38100"/>
                <a:ext cx="1446520" cy="184752"/>
              </a:xfrm>
              <a:prstGeom prst="rect">
                <a:avLst/>
              </a:prstGeom>
            </p:spPr>
            <p:txBody>
              <a:bodyPr lIns="0" tIns="0" rIns="0" bIns="0" rtlCol="0" anchor="ctr"/>
              <a:lstStyle/>
              <a:p>
                <a:pPr algn="ctr">
                  <a:lnSpc>
                    <a:spcPts val="2240"/>
                  </a:lnSpc>
                </a:pPr>
                <a:r>
                  <a:rPr lang="en-US" sz="1600" b="1" spc="264">
                    <a:solidFill>
                      <a:srgbClr val="000000"/>
                    </a:solidFill>
                    <a:latin typeface="Raleway Bold"/>
                    <a:ea typeface="Raleway Bold"/>
                    <a:cs typeface="Raleway Bold"/>
                    <a:sym typeface="Raleway Bold"/>
                  </a:rPr>
                  <a:t>UNDERSTAND THE TIPPING POINT</a:t>
                </a:r>
              </a:p>
            </p:txBody>
          </p:sp>
        </p:grpSp>
      </p:grpSp>
      <p:sp>
        <p:nvSpPr>
          <p:cNvPr id="14" name="TextBox 14"/>
          <p:cNvSpPr txBox="1"/>
          <p:nvPr/>
        </p:nvSpPr>
        <p:spPr>
          <a:xfrm>
            <a:off x="4593964" y="2316918"/>
            <a:ext cx="11564373" cy="1493568"/>
          </a:xfrm>
          <a:prstGeom prst="rect">
            <a:avLst/>
          </a:prstGeom>
        </p:spPr>
        <p:txBody>
          <a:bodyPr lIns="0" tIns="0" rIns="0" bIns="0" rtlCol="0" anchor="t">
            <a:spAutoFit/>
          </a:bodyPr>
          <a:lstStyle/>
          <a:p>
            <a:pPr algn="l">
              <a:lnSpc>
                <a:spcPts val="12177"/>
              </a:lnSpc>
            </a:pPr>
            <a:r>
              <a:rPr lang="en-US" sz="8698" b="1">
                <a:solidFill>
                  <a:srgbClr val="100F0D"/>
                </a:solidFill>
                <a:latin typeface="Raleway Bold"/>
                <a:ea typeface="Raleway Bold"/>
                <a:cs typeface="Raleway Bold"/>
                <a:sym typeface="Raleway Bold"/>
              </a:rPr>
              <a:t>Benefits</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15880860" y="8689773"/>
            <a:ext cx="1958165" cy="1031034"/>
          </a:xfrm>
          <a:custGeom>
            <a:avLst/>
            <a:gdLst/>
            <a:ahLst/>
            <a:cxnLst/>
            <a:rect l="l" t="t" r="r" b="b"/>
            <a:pathLst>
              <a:path w="1958165" h="1031034">
                <a:moveTo>
                  <a:pt x="0" y="0"/>
                </a:moveTo>
                <a:lnTo>
                  <a:pt x="1958166" y="0"/>
                </a:lnTo>
                <a:lnTo>
                  <a:pt x="1958166" y="1031034"/>
                </a:lnTo>
                <a:lnTo>
                  <a:pt x="0" y="1031034"/>
                </a:lnTo>
                <a:lnTo>
                  <a:pt x="0" y="0"/>
                </a:lnTo>
                <a:close/>
              </a:path>
            </a:pathLst>
          </a:custGeom>
          <a:blipFill>
            <a:blip r:embed="rId2"/>
            <a:stretch>
              <a:fillRect/>
            </a:stretch>
          </a:blipFill>
        </p:spPr>
        <p:txBody>
          <a:bodyPr/>
          <a:lstStyle/>
          <a:p>
            <a:endParaRPr lang="en-CA"/>
          </a:p>
        </p:txBody>
      </p:sp>
      <p:sp>
        <p:nvSpPr>
          <p:cNvPr id="3" name="Freeform 3"/>
          <p:cNvSpPr/>
          <p:nvPr/>
        </p:nvSpPr>
        <p:spPr>
          <a:xfrm>
            <a:off x="721389" y="2295468"/>
            <a:ext cx="5546459" cy="6162732"/>
          </a:xfrm>
          <a:custGeom>
            <a:avLst/>
            <a:gdLst/>
            <a:ahLst/>
            <a:cxnLst/>
            <a:rect l="l" t="t" r="r" b="b"/>
            <a:pathLst>
              <a:path w="5546459" h="6162732">
                <a:moveTo>
                  <a:pt x="0" y="0"/>
                </a:moveTo>
                <a:lnTo>
                  <a:pt x="5546459" y="0"/>
                </a:lnTo>
                <a:lnTo>
                  <a:pt x="5546459" y="6162732"/>
                </a:lnTo>
                <a:lnTo>
                  <a:pt x="0" y="6162732"/>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CA"/>
          </a:p>
        </p:txBody>
      </p:sp>
      <p:grpSp>
        <p:nvGrpSpPr>
          <p:cNvPr id="4" name="Group 4"/>
          <p:cNvGrpSpPr/>
          <p:nvPr/>
        </p:nvGrpSpPr>
        <p:grpSpPr>
          <a:xfrm>
            <a:off x="9515575" y="392278"/>
            <a:ext cx="8323451" cy="1272843"/>
            <a:chOff x="0" y="0"/>
            <a:chExt cx="11097934" cy="1697124"/>
          </a:xfrm>
        </p:grpSpPr>
        <p:grpSp>
          <p:nvGrpSpPr>
            <p:cNvPr id="5" name="Group 5"/>
            <p:cNvGrpSpPr/>
            <p:nvPr/>
          </p:nvGrpSpPr>
          <p:grpSpPr>
            <a:xfrm>
              <a:off x="0" y="0"/>
              <a:ext cx="1697131" cy="1697124"/>
              <a:chOff x="0" y="0"/>
              <a:chExt cx="6350000" cy="6349975"/>
            </a:xfrm>
          </p:grpSpPr>
          <p:sp>
            <p:nvSpPr>
              <p:cNvPr id="6" name="Freeform 6"/>
              <p:cNvSpPr/>
              <p:nvPr/>
            </p:nvSpPr>
            <p:spPr>
              <a:xfrm>
                <a:off x="0" y="0"/>
                <a:ext cx="6350000" cy="6349975"/>
              </a:xfrm>
              <a:custGeom>
                <a:avLst/>
                <a:gdLst/>
                <a:ahLst/>
                <a:cxnLst/>
                <a:rect l="l" t="t" r="r" b="b"/>
                <a:pathLst>
                  <a:path w="6350000" h="6349975">
                    <a:moveTo>
                      <a:pt x="6350000" y="3175025"/>
                    </a:moveTo>
                    <a:cubicBezTo>
                      <a:pt x="6350000" y="4928451"/>
                      <a:pt x="4928476" y="6349975"/>
                      <a:pt x="3175000" y="6349975"/>
                    </a:cubicBezTo>
                    <a:cubicBezTo>
                      <a:pt x="1421498" y="6349975"/>
                      <a:pt x="0" y="4928451"/>
                      <a:pt x="0" y="3175025"/>
                    </a:cubicBezTo>
                    <a:cubicBezTo>
                      <a:pt x="0" y="1421511"/>
                      <a:pt x="1421498" y="0"/>
                      <a:pt x="3175000" y="0"/>
                    </a:cubicBezTo>
                    <a:cubicBezTo>
                      <a:pt x="4928502" y="0"/>
                      <a:pt x="6350000" y="1421511"/>
                      <a:pt x="6350000" y="3175025"/>
                    </a:cubicBezTo>
                    <a:close/>
                  </a:path>
                </a:pathLst>
              </a:custGeom>
              <a:blipFill>
                <a:blip r:embed="rId5"/>
                <a:stretch>
                  <a:fillRect l="-4214" r="-4214"/>
                </a:stretch>
              </a:blipFill>
              <a:ln w="47625" cap="sq">
                <a:solidFill>
                  <a:srgbClr val="000000"/>
                </a:solidFill>
                <a:prstDash val="solid"/>
                <a:miter/>
              </a:ln>
            </p:spPr>
            <p:txBody>
              <a:bodyPr/>
              <a:lstStyle/>
              <a:p>
                <a:endParaRPr lang="en-CA"/>
              </a:p>
            </p:txBody>
          </p:sp>
        </p:grpSp>
        <p:sp>
          <p:nvSpPr>
            <p:cNvPr id="7" name="TextBox 7"/>
            <p:cNvSpPr txBox="1"/>
            <p:nvPr/>
          </p:nvSpPr>
          <p:spPr>
            <a:xfrm>
              <a:off x="1890316" y="153752"/>
              <a:ext cx="9207618" cy="843326"/>
            </a:xfrm>
            <a:prstGeom prst="rect">
              <a:avLst/>
            </a:prstGeom>
          </p:spPr>
          <p:txBody>
            <a:bodyPr lIns="0" tIns="0" rIns="0" bIns="0" rtlCol="0" anchor="t">
              <a:spAutoFit/>
            </a:bodyPr>
            <a:lstStyle/>
            <a:p>
              <a:pPr algn="ctr">
                <a:lnSpc>
                  <a:spcPts val="4250"/>
                </a:lnSpc>
              </a:pPr>
              <a:r>
                <a:rPr lang="en-US" sz="4941" b="1">
                  <a:solidFill>
                    <a:srgbClr val="1D1D1F"/>
                  </a:solidFill>
                  <a:latin typeface="Raleway Bold"/>
                  <a:ea typeface="Raleway Bold"/>
                  <a:cs typeface="Raleway Bold"/>
                  <a:sym typeface="Raleway Bold"/>
                </a:rPr>
                <a:t>DEMYSTIFYING DYING</a:t>
              </a:r>
            </a:p>
          </p:txBody>
        </p:sp>
        <p:grpSp>
          <p:nvGrpSpPr>
            <p:cNvPr id="8" name="Group 8"/>
            <p:cNvGrpSpPr/>
            <p:nvPr/>
          </p:nvGrpSpPr>
          <p:grpSpPr>
            <a:xfrm>
              <a:off x="3562217" y="909588"/>
              <a:ext cx="6604360" cy="669569"/>
              <a:chOff x="0" y="0"/>
              <a:chExt cx="1446520" cy="146652"/>
            </a:xfrm>
          </p:grpSpPr>
          <p:sp>
            <p:nvSpPr>
              <p:cNvPr id="9" name="Freeform 9"/>
              <p:cNvSpPr/>
              <p:nvPr/>
            </p:nvSpPr>
            <p:spPr>
              <a:xfrm>
                <a:off x="0" y="0"/>
                <a:ext cx="1446520" cy="146652"/>
              </a:xfrm>
              <a:custGeom>
                <a:avLst/>
                <a:gdLst/>
                <a:ahLst/>
                <a:cxnLst/>
                <a:rect l="l" t="t" r="r" b="b"/>
                <a:pathLst>
                  <a:path w="1446520" h="146652">
                    <a:moveTo>
                      <a:pt x="73326" y="0"/>
                    </a:moveTo>
                    <a:lnTo>
                      <a:pt x="1373193" y="0"/>
                    </a:lnTo>
                    <a:cubicBezTo>
                      <a:pt x="1413690" y="0"/>
                      <a:pt x="1446520" y="32829"/>
                      <a:pt x="1446520" y="73326"/>
                    </a:cubicBezTo>
                    <a:lnTo>
                      <a:pt x="1446520" y="73326"/>
                    </a:lnTo>
                    <a:cubicBezTo>
                      <a:pt x="1446520" y="113823"/>
                      <a:pt x="1413690" y="146652"/>
                      <a:pt x="1373193" y="146652"/>
                    </a:cubicBezTo>
                    <a:lnTo>
                      <a:pt x="73326" y="146652"/>
                    </a:lnTo>
                    <a:cubicBezTo>
                      <a:pt x="32829" y="146652"/>
                      <a:pt x="0" y="113823"/>
                      <a:pt x="0" y="73326"/>
                    </a:cubicBezTo>
                    <a:lnTo>
                      <a:pt x="0" y="73326"/>
                    </a:lnTo>
                    <a:cubicBezTo>
                      <a:pt x="0" y="32829"/>
                      <a:pt x="32829" y="0"/>
                      <a:pt x="73326" y="0"/>
                    </a:cubicBezTo>
                    <a:close/>
                  </a:path>
                </a:pathLst>
              </a:custGeom>
              <a:solidFill>
                <a:srgbClr val="FFFFFF"/>
              </a:solidFill>
              <a:ln cap="rnd">
                <a:noFill/>
                <a:prstDash val="solid"/>
                <a:round/>
              </a:ln>
            </p:spPr>
            <p:txBody>
              <a:bodyPr/>
              <a:lstStyle/>
              <a:p>
                <a:endParaRPr lang="en-CA"/>
              </a:p>
            </p:txBody>
          </p:sp>
          <p:sp>
            <p:nvSpPr>
              <p:cNvPr id="10" name="TextBox 10"/>
              <p:cNvSpPr txBox="1"/>
              <p:nvPr/>
            </p:nvSpPr>
            <p:spPr>
              <a:xfrm>
                <a:off x="0" y="-38100"/>
                <a:ext cx="1446520" cy="184752"/>
              </a:xfrm>
              <a:prstGeom prst="rect">
                <a:avLst/>
              </a:prstGeom>
            </p:spPr>
            <p:txBody>
              <a:bodyPr lIns="0" tIns="0" rIns="0" bIns="0" rtlCol="0" anchor="ctr"/>
              <a:lstStyle/>
              <a:p>
                <a:pPr algn="ctr">
                  <a:lnSpc>
                    <a:spcPts val="2240"/>
                  </a:lnSpc>
                </a:pPr>
                <a:r>
                  <a:rPr lang="en-US" sz="1600" b="1" spc="264">
                    <a:solidFill>
                      <a:srgbClr val="000000"/>
                    </a:solidFill>
                    <a:latin typeface="Raleway Bold"/>
                    <a:ea typeface="Raleway Bold"/>
                    <a:cs typeface="Raleway Bold"/>
                    <a:sym typeface="Raleway Bold"/>
                  </a:rPr>
                  <a:t>UNDERSTAND THE TIPPING POINT</a:t>
                </a:r>
              </a:p>
            </p:txBody>
          </p:sp>
        </p:grpSp>
      </p:grpSp>
      <p:sp>
        <p:nvSpPr>
          <p:cNvPr id="11" name="TextBox 11"/>
          <p:cNvSpPr txBox="1"/>
          <p:nvPr/>
        </p:nvSpPr>
        <p:spPr>
          <a:xfrm>
            <a:off x="6497187" y="2450449"/>
            <a:ext cx="11564373" cy="1493568"/>
          </a:xfrm>
          <a:prstGeom prst="rect">
            <a:avLst/>
          </a:prstGeom>
        </p:spPr>
        <p:txBody>
          <a:bodyPr lIns="0" tIns="0" rIns="0" bIns="0" rtlCol="0" anchor="t">
            <a:spAutoFit/>
          </a:bodyPr>
          <a:lstStyle/>
          <a:p>
            <a:pPr algn="l">
              <a:lnSpc>
                <a:spcPts val="12177"/>
              </a:lnSpc>
            </a:pPr>
            <a:r>
              <a:rPr lang="en-US" sz="8698" b="1">
                <a:solidFill>
                  <a:srgbClr val="100F0D"/>
                </a:solidFill>
                <a:latin typeface="Raleway Bold"/>
                <a:ea typeface="Raleway Bold"/>
                <a:cs typeface="Raleway Bold"/>
                <a:sym typeface="Raleway Bold"/>
              </a:rPr>
              <a:t>Applying the Key</a:t>
            </a:r>
          </a:p>
        </p:txBody>
      </p:sp>
      <p:sp>
        <p:nvSpPr>
          <p:cNvPr id="12" name="TextBox 12"/>
          <p:cNvSpPr txBox="1"/>
          <p:nvPr/>
        </p:nvSpPr>
        <p:spPr>
          <a:xfrm>
            <a:off x="6497187" y="4115662"/>
            <a:ext cx="11564373" cy="5605145"/>
          </a:xfrm>
          <a:prstGeom prst="rect">
            <a:avLst/>
          </a:prstGeom>
        </p:spPr>
        <p:txBody>
          <a:bodyPr lIns="0" tIns="0" rIns="0" bIns="0" rtlCol="0" anchor="t">
            <a:spAutoFit/>
          </a:bodyPr>
          <a:lstStyle/>
          <a:p>
            <a:pPr marL="690881" lvl="1" indent="-345440" algn="l">
              <a:lnSpc>
                <a:spcPts val="4480"/>
              </a:lnSpc>
              <a:buFont typeface="Arial"/>
              <a:buChar char="•"/>
            </a:pPr>
            <a:r>
              <a:rPr lang="en-US" sz="3200">
                <a:solidFill>
                  <a:srgbClr val="100F0D"/>
                </a:solidFill>
                <a:latin typeface="Raleway"/>
                <a:ea typeface="Raleway"/>
                <a:cs typeface="Raleway"/>
                <a:sym typeface="Raleway"/>
              </a:rPr>
              <a:t>What supports or services are available in the community to help in their illness journey? How do they access those services?</a:t>
            </a:r>
          </a:p>
          <a:p>
            <a:pPr marL="690881" lvl="1" indent="-345440" algn="l">
              <a:lnSpc>
                <a:spcPts val="4480"/>
              </a:lnSpc>
              <a:buFont typeface="Arial"/>
              <a:buChar char="•"/>
            </a:pPr>
            <a:r>
              <a:rPr lang="en-US" sz="3200">
                <a:solidFill>
                  <a:srgbClr val="100F0D"/>
                </a:solidFill>
                <a:latin typeface="Raleway"/>
                <a:ea typeface="Raleway"/>
                <a:cs typeface="Raleway"/>
                <a:sym typeface="Raleway"/>
              </a:rPr>
              <a:t>Debunk myths about dying (refer to book)</a:t>
            </a:r>
          </a:p>
          <a:p>
            <a:pPr marL="690881" lvl="1" indent="-345440" algn="l">
              <a:lnSpc>
                <a:spcPts val="4480"/>
              </a:lnSpc>
              <a:buFont typeface="Arial"/>
              <a:buChar char="•"/>
            </a:pPr>
            <a:r>
              <a:rPr lang="en-US" sz="3200">
                <a:solidFill>
                  <a:srgbClr val="100F0D"/>
                </a:solidFill>
                <a:latin typeface="Raleway"/>
                <a:ea typeface="Raleway"/>
                <a:cs typeface="Raleway"/>
                <a:sym typeface="Raleway"/>
              </a:rPr>
              <a:t>Discuss questions people have around palliative care</a:t>
            </a:r>
          </a:p>
          <a:p>
            <a:pPr marL="690881" lvl="1" indent="-345440" algn="l">
              <a:lnSpc>
                <a:spcPts val="4480"/>
              </a:lnSpc>
              <a:buFont typeface="Arial"/>
              <a:buChar char="•"/>
            </a:pPr>
            <a:r>
              <a:rPr lang="en-US" sz="3200">
                <a:solidFill>
                  <a:srgbClr val="100F0D"/>
                </a:solidFill>
                <a:latin typeface="Raleway"/>
                <a:ea typeface="Raleway"/>
                <a:cs typeface="Raleway"/>
                <a:sym typeface="Raleway"/>
              </a:rPr>
              <a:t>Discuss grief and bereavement</a:t>
            </a:r>
          </a:p>
          <a:p>
            <a:pPr marL="690881" lvl="1" indent="-345440" algn="l">
              <a:lnSpc>
                <a:spcPts val="4480"/>
              </a:lnSpc>
              <a:buFont typeface="Arial"/>
              <a:buChar char="•"/>
            </a:pPr>
            <a:r>
              <a:rPr lang="en-US" sz="3200">
                <a:solidFill>
                  <a:srgbClr val="100F0D"/>
                </a:solidFill>
                <a:latin typeface="Raleway"/>
                <a:ea typeface="Raleway"/>
                <a:cs typeface="Raleway"/>
                <a:sym typeface="Raleway"/>
              </a:rPr>
              <a:t>Discuss legacy leaving project ideas</a:t>
            </a:r>
          </a:p>
          <a:p>
            <a:pPr algn="l">
              <a:lnSpc>
                <a:spcPts val="4480"/>
              </a:lnSpc>
            </a:pPr>
            <a:endParaRPr lang="en-US" sz="3200">
              <a:solidFill>
                <a:srgbClr val="100F0D"/>
              </a:solidFill>
              <a:latin typeface="Raleway"/>
              <a:ea typeface="Raleway"/>
              <a:cs typeface="Raleway"/>
              <a:sym typeface="Raleway"/>
            </a:endParaRPr>
          </a:p>
          <a:p>
            <a:pPr algn="l">
              <a:lnSpc>
                <a:spcPts val="4480"/>
              </a:lnSpc>
            </a:pPr>
            <a:endParaRPr lang="en-US" sz="3200">
              <a:solidFill>
                <a:srgbClr val="100F0D"/>
              </a:solidFill>
              <a:latin typeface="Raleway"/>
              <a:ea typeface="Raleway"/>
              <a:cs typeface="Raleway"/>
              <a:sym typeface="Raleway"/>
            </a:endParaRPr>
          </a:p>
          <a:p>
            <a:pPr algn="l">
              <a:lnSpc>
                <a:spcPts val="4480"/>
              </a:lnSpc>
            </a:pPr>
            <a:endParaRPr lang="en-US" sz="3200">
              <a:solidFill>
                <a:srgbClr val="100F0D"/>
              </a:solidFill>
              <a:latin typeface="Raleway"/>
              <a:ea typeface="Raleway"/>
              <a:cs typeface="Raleway"/>
              <a:sym typeface="Raleway"/>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15880860" y="8689773"/>
            <a:ext cx="1958165" cy="1031034"/>
          </a:xfrm>
          <a:custGeom>
            <a:avLst/>
            <a:gdLst/>
            <a:ahLst/>
            <a:cxnLst/>
            <a:rect l="l" t="t" r="r" b="b"/>
            <a:pathLst>
              <a:path w="1958165" h="1031034">
                <a:moveTo>
                  <a:pt x="0" y="0"/>
                </a:moveTo>
                <a:lnTo>
                  <a:pt x="1958166" y="0"/>
                </a:lnTo>
                <a:lnTo>
                  <a:pt x="1958166" y="1031034"/>
                </a:lnTo>
                <a:lnTo>
                  <a:pt x="0" y="1031034"/>
                </a:lnTo>
                <a:lnTo>
                  <a:pt x="0" y="0"/>
                </a:lnTo>
                <a:close/>
              </a:path>
            </a:pathLst>
          </a:custGeom>
          <a:blipFill>
            <a:blip r:embed="rId2"/>
            <a:stretch>
              <a:fillRect/>
            </a:stretch>
          </a:blipFill>
        </p:spPr>
        <p:txBody>
          <a:bodyPr/>
          <a:lstStyle/>
          <a:p>
            <a:endParaRPr lang="en-CA"/>
          </a:p>
        </p:txBody>
      </p:sp>
      <p:sp>
        <p:nvSpPr>
          <p:cNvPr id="3" name="Freeform 3"/>
          <p:cNvSpPr/>
          <p:nvPr/>
        </p:nvSpPr>
        <p:spPr>
          <a:xfrm>
            <a:off x="627268" y="2164121"/>
            <a:ext cx="5308360" cy="5347249"/>
          </a:xfrm>
          <a:custGeom>
            <a:avLst/>
            <a:gdLst/>
            <a:ahLst/>
            <a:cxnLst/>
            <a:rect l="l" t="t" r="r" b="b"/>
            <a:pathLst>
              <a:path w="5308360" h="5347249">
                <a:moveTo>
                  <a:pt x="0" y="0"/>
                </a:moveTo>
                <a:lnTo>
                  <a:pt x="5308359" y="0"/>
                </a:lnTo>
                <a:lnTo>
                  <a:pt x="5308359" y="5347249"/>
                </a:lnTo>
                <a:lnTo>
                  <a:pt x="0" y="5347249"/>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CA"/>
          </a:p>
        </p:txBody>
      </p:sp>
      <p:grpSp>
        <p:nvGrpSpPr>
          <p:cNvPr id="4" name="Group 4"/>
          <p:cNvGrpSpPr/>
          <p:nvPr/>
        </p:nvGrpSpPr>
        <p:grpSpPr>
          <a:xfrm>
            <a:off x="9515575" y="392278"/>
            <a:ext cx="8323451" cy="1272843"/>
            <a:chOff x="0" y="0"/>
            <a:chExt cx="11097934" cy="1697124"/>
          </a:xfrm>
        </p:grpSpPr>
        <p:grpSp>
          <p:nvGrpSpPr>
            <p:cNvPr id="5" name="Group 5"/>
            <p:cNvGrpSpPr/>
            <p:nvPr/>
          </p:nvGrpSpPr>
          <p:grpSpPr>
            <a:xfrm>
              <a:off x="0" y="0"/>
              <a:ext cx="1697131" cy="1697124"/>
              <a:chOff x="0" y="0"/>
              <a:chExt cx="6350000" cy="6349975"/>
            </a:xfrm>
          </p:grpSpPr>
          <p:sp>
            <p:nvSpPr>
              <p:cNvPr id="6" name="Freeform 6"/>
              <p:cNvSpPr/>
              <p:nvPr/>
            </p:nvSpPr>
            <p:spPr>
              <a:xfrm>
                <a:off x="0" y="0"/>
                <a:ext cx="6350000" cy="6349975"/>
              </a:xfrm>
              <a:custGeom>
                <a:avLst/>
                <a:gdLst/>
                <a:ahLst/>
                <a:cxnLst/>
                <a:rect l="l" t="t" r="r" b="b"/>
                <a:pathLst>
                  <a:path w="6350000" h="6349975">
                    <a:moveTo>
                      <a:pt x="6350000" y="3175025"/>
                    </a:moveTo>
                    <a:cubicBezTo>
                      <a:pt x="6350000" y="4928451"/>
                      <a:pt x="4928476" y="6349975"/>
                      <a:pt x="3175000" y="6349975"/>
                    </a:cubicBezTo>
                    <a:cubicBezTo>
                      <a:pt x="1421498" y="6349975"/>
                      <a:pt x="0" y="4928451"/>
                      <a:pt x="0" y="3175025"/>
                    </a:cubicBezTo>
                    <a:cubicBezTo>
                      <a:pt x="0" y="1421511"/>
                      <a:pt x="1421498" y="0"/>
                      <a:pt x="3175000" y="0"/>
                    </a:cubicBezTo>
                    <a:cubicBezTo>
                      <a:pt x="4928502" y="0"/>
                      <a:pt x="6350000" y="1421511"/>
                      <a:pt x="6350000" y="3175025"/>
                    </a:cubicBezTo>
                    <a:close/>
                  </a:path>
                </a:pathLst>
              </a:custGeom>
              <a:blipFill>
                <a:blip r:embed="rId5"/>
                <a:stretch>
                  <a:fillRect l="-4214" r="-4214"/>
                </a:stretch>
              </a:blipFill>
              <a:ln w="47625" cap="sq">
                <a:solidFill>
                  <a:srgbClr val="000000"/>
                </a:solidFill>
                <a:prstDash val="solid"/>
                <a:miter/>
              </a:ln>
            </p:spPr>
            <p:txBody>
              <a:bodyPr/>
              <a:lstStyle/>
              <a:p>
                <a:endParaRPr lang="en-CA"/>
              </a:p>
            </p:txBody>
          </p:sp>
        </p:grpSp>
        <p:sp>
          <p:nvSpPr>
            <p:cNvPr id="7" name="TextBox 7"/>
            <p:cNvSpPr txBox="1"/>
            <p:nvPr/>
          </p:nvSpPr>
          <p:spPr>
            <a:xfrm>
              <a:off x="1890316" y="153752"/>
              <a:ext cx="9207618" cy="843326"/>
            </a:xfrm>
            <a:prstGeom prst="rect">
              <a:avLst/>
            </a:prstGeom>
          </p:spPr>
          <p:txBody>
            <a:bodyPr lIns="0" tIns="0" rIns="0" bIns="0" rtlCol="0" anchor="t">
              <a:spAutoFit/>
            </a:bodyPr>
            <a:lstStyle/>
            <a:p>
              <a:pPr algn="ctr">
                <a:lnSpc>
                  <a:spcPts val="4250"/>
                </a:lnSpc>
              </a:pPr>
              <a:r>
                <a:rPr lang="en-US" sz="4941" b="1">
                  <a:solidFill>
                    <a:srgbClr val="1D1D1F"/>
                  </a:solidFill>
                  <a:latin typeface="Raleway Bold"/>
                  <a:ea typeface="Raleway Bold"/>
                  <a:cs typeface="Raleway Bold"/>
                  <a:sym typeface="Raleway Bold"/>
                </a:rPr>
                <a:t>DEMYSTIFYING DYING</a:t>
              </a:r>
            </a:p>
          </p:txBody>
        </p:sp>
        <p:grpSp>
          <p:nvGrpSpPr>
            <p:cNvPr id="8" name="Group 8"/>
            <p:cNvGrpSpPr/>
            <p:nvPr/>
          </p:nvGrpSpPr>
          <p:grpSpPr>
            <a:xfrm>
              <a:off x="3562217" y="909588"/>
              <a:ext cx="6604360" cy="669569"/>
              <a:chOff x="0" y="0"/>
              <a:chExt cx="1446520" cy="146652"/>
            </a:xfrm>
          </p:grpSpPr>
          <p:sp>
            <p:nvSpPr>
              <p:cNvPr id="9" name="Freeform 9"/>
              <p:cNvSpPr/>
              <p:nvPr/>
            </p:nvSpPr>
            <p:spPr>
              <a:xfrm>
                <a:off x="0" y="0"/>
                <a:ext cx="1446520" cy="146652"/>
              </a:xfrm>
              <a:custGeom>
                <a:avLst/>
                <a:gdLst/>
                <a:ahLst/>
                <a:cxnLst/>
                <a:rect l="l" t="t" r="r" b="b"/>
                <a:pathLst>
                  <a:path w="1446520" h="146652">
                    <a:moveTo>
                      <a:pt x="73326" y="0"/>
                    </a:moveTo>
                    <a:lnTo>
                      <a:pt x="1373193" y="0"/>
                    </a:lnTo>
                    <a:cubicBezTo>
                      <a:pt x="1413690" y="0"/>
                      <a:pt x="1446520" y="32829"/>
                      <a:pt x="1446520" y="73326"/>
                    </a:cubicBezTo>
                    <a:lnTo>
                      <a:pt x="1446520" y="73326"/>
                    </a:lnTo>
                    <a:cubicBezTo>
                      <a:pt x="1446520" y="113823"/>
                      <a:pt x="1413690" y="146652"/>
                      <a:pt x="1373193" y="146652"/>
                    </a:cubicBezTo>
                    <a:lnTo>
                      <a:pt x="73326" y="146652"/>
                    </a:lnTo>
                    <a:cubicBezTo>
                      <a:pt x="32829" y="146652"/>
                      <a:pt x="0" y="113823"/>
                      <a:pt x="0" y="73326"/>
                    </a:cubicBezTo>
                    <a:lnTo>
                      <a:pt x="0" y="73326"/>
                    </a:lnTo>
                    <a:cubicBezTo>
                      <a:pt x="0" y="32829"/>
                      <a:pt x="32829" y="0"/>
                      <a:pt x="73326" y="0"/>
                    </a:cubicBezTo>
                    <a:close/>
                  </a:path>
                </a:pathLst>
              </a:custGeom>
              <a:solidFill>
                <a:srgbClr val="FFFFFF"/>
              </a:solidFill>
              <a:ln cap="rnd">
                <a:noFill/>
                <a:prstDash val="solid"/>
                <a:round/>
              </a:ln>
            </p:spPr>
            <p:txBody>
              <a:bodyPr/>
              <a:lstStyle/>
              <a:p>
                <a:endParaRPr lang="en-CA"/>
              </a:p>
            </p:txBody>
          </p:sp>
          <p:sp>
            <p:nvSpPr>
              <p:cNvPr id="10" name="TextBox 10"/>
              <p:cNvSpPr txBox="1"/>
              <p:nvPr/>
            </p:nvSpPr>
            <p:spPr>
              <a:xfrm>
                <a:off x="0" y="-38100"/>
                <a:ext cx="1446520" cy="184752"/>
              </a:xfrm>
              <a:prstGeom prst="rect">
                <a:avLst/>
              </a:prstGeom>
            </p:spPr>
            <p:txBody>
              <a:bodyPr lIns="0" tIns="0" rIns="0" bIns="0" rtlCol="0" anchor="ctr"/>
              <a:lstStyle/>
              <a:p>
                <a:pPr algn="ctr">
                  <a:lnSpc>
                    <a:spcPts val="2240"/>
                  </a:lnSpc>
                </a:pPr>
                <a:r>
                  <a:rPr lang="en-US" sz="1600" b="1" spc="264">
                    <a:solidFill>
                      <a:srgbClr val="000000"/>
                    </a:solidFill>
                    <a:latin typeface="Raleway Bold"/>
                    <a:ea typeface="Raleway Bold"/>
                    <a:cs typeface="Raleway Bold"/>
                    <a:sym typeface="Raleway Bold"/>
                  </a:rPr>
                  <a:t>UNDERSTAND THE TIPPING POINT</a:t>
                </a:r>
              </a:p>
            </p:txBody>
          </p:sp>
        </p:grpSp>
      </p:grpSp>
      <p:sp>
        <p:nvSpPr>
          <p:cNvPr id="11" name="TextBox 11"/>
          <p:cNvSpPr txBox="1"/>
          <p:nvPr/>
        </p:nvSpPr>
        <p:spPr>
          <a:xfrm>
            <a:off x="6497187" y="2450449"/>
            <a:ext cx="11564373" cy="1493568"/>
          </a:xfrm>
          <a:prstGeom prst="rect">
            <a:avLst/>
          </a:prstGeom>
        </p:spPr>
        <p:txBody>
          <a:bodyPr lIns="0" tIns="0" rIns="0" bIns="0" rtlCol="0" anchor="t">
            <a:spAutoFit/>
          </a:bodyPr>
          <a:lstStyle/>
          <a:p>
            <a:pPr algn="l">
              <a:lnSpc>
                <a:spcPts val="12177"/>
              </a:lnSpc>
            </a:pPr>
            <a:r>
              <a:rPr lang="en-US" sz="8698" b="1">
                <a:solidFill>
                  <a:srgbClr val="100F0D"/>
                </a:solidFill>
                <a:latin typeface="Raleway Bold"/>
                <a:ea typeface="Raleway Bold"/>
                <a:cs typeface="Raleway Bold"/>
                <a:sym typeface="Raleway Bold"/>
              </a:rPr>
              <a:t>Summary</a:t>
            </a:r>
          </a:p>
        </p:txBody>
      </p:sp>
      <p:sp>
        <p:nvSpPr>
          <p:cNvPr id="12" name="TextBox 12"/>
          <p:cNvSpPr txBox="1"/>
          <p:nvPr/>
        </p:nvSpPr>
        <p:spPr>
          <a:xfrm>
            <a:off x="6267848" y="4104311"/>
            <a:ext cx="11564373" cy="3357245"/>
          </a:xfrm>
          <a:prstGeom prst="rect">
            <a:avLst/>
          </a:prstGeom>
        </p:spPr>
        <p:txBody>
          <a:bodyPr lIns="0" tIns="0" rIns="0" bIns="0" rtlCol="0" anchor="t">
            <a:spAutoFit/>
          </a:bodyPr>
          <a:lstStyle/>
          <a:p>
            <a:pPr marL="690881" lvl="1" indent="-345440" algn="l">
              <a:lnSpc>
                <a:spcPts val="4480"/>
              </a:lnSpc>
              <a:buFont typeface="Arial"/>
              <a:buChar char="•"/>
            </a:pPr>
            <a:r>
              <a:rPr lang="en-US" sz="3200">
                <a:solidFill>
                  <a:srgbClr val="100F0D"/>
                </a:solidFill>
                <a:latin typeface="Raleway"/>
                <a:ea typeface="Raleway"/>
                <a:cs typeface="Raleway"/>
                <a:sym typeface="Raleway"/>
              </a:rPr>
              <a:t>Add to My Big Picture*</a:t>
            </a:r>
          </a:p>
          <a:p>
            <a:pPr marL="690881" lvl="1" indent="-345440" algn="l">
              <a:lnSpc>
                <a:spcPts val="4480"/>
              </a:lnSpc>
              <a:buFont typeface="Arial"/>
              <a:buChar char="•"/>
            </a:pPr>
            <a:r>
              <a:rPr lang="en-US" sz="3200">
                <a:solidFill>
                  <a:srgbClr val="100F0D"/>
                </a:solidFill>
                <a:latin typeface="Raleway"/>
                <a:ea typeface="Raleway"/>
                <a:cs typeface="Raleway"/>
                <a:sym typeface="Raleway"/>
              </a:rPr>
              <a:t>Commitment to action</a:t>
            </a:r>
          </a:p>
          <a:p>
            <a:pPr marL="690881" lvl="1" indent="-345440" algn="l">
              <a:lnSpc>
                <a:spcPts val="4480"/>
              </a:lnSpc>
              <a:buFont typeface="Arial"/>
              <a:buChar char="•"/>
            </a:pPr>
            <a:r>
              <a:rPr lang="en-US" sz="3200">
                <a:solidFill>
                  <a:srgbClr val="100F0D"/>
                </a:solidFill>
                <a:latin typeface="Raleway"/>
                <a:ea typeface="Raleway"/>
                <a:cs typeface="Raleway"/>
                <a:sym typeface="Raleway"/>
              </a:rPr>
              <a:t>Poll </a:t>
            </a:r>
          </a:p>
          <a:p>
            <a:pPr algn="l">
              <a:lnSpc>
                <a:spcPts val="4480"/>
              </a:lnSpc>
            </a:pPr>
            <a:endParaRPr lang="en-US" sz="3200">
              <a:solidFill>
                <a:srgbClr val="100F0D"/>
              </a:solidFill>
              <a:latin typeface="Raleway"/>
              <a:ea typeface="Raleway"/>
              <a:cs typeface="Raleway"/>
              <a:sym typeface="Raleway"/>
            </a:endParaRPr>
          </a:p>
          <a:p>
            <a:pPr algn="l">
              <a:lnSpc>
                <a:spcPts val="4480"/>
              </a:lnSpc>
            </a:pPr>
            <a:endParaRPr lang="en-US" sz="3200">
              <a:solidFill>
                <a:srgbClr val="100F0D"/>
              </a:solidFill>
              <a:latin typeface="Raleway"/>
              <a:ea typeface="Raleway"/>
              <a:cs typeface="Raleway"/>
              <a:sym typeface="Raleway"/>
            </a:endParaRPr>
          </a:p>
          <a:p>
            <a:pPr algn="l">
              <a:lnSpc>
                <a:spcPts val="4480"/>
              </a:lnSpc>
            </a:pPr>
            <a:endParaRPr lang="en-US" sz="3200">
              <a:solidFill>
                <a:srgbClr val="100F0D"/>
              </a:solidFill>
              <a:latin typeface="Raleway"/>
              <a:ea typeface="Raleway"/>
              <a:cs typeface="Raleway"/>
              <a:sym typeface="Raleway"/>
            </a:endParaRP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TotalTime>
  <Words>442</Words>
  <Application>Microsoft Office PowerPoint</Application>
  <PresentationFormat>Custom</PresentationFormat>
  <Paragraphs>58</Paragraphs>
  <Slides>9</Slides>
  <Notes>1</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9</vt:i4>
      </vt:variant>
    </vt:vector>
  </HeadingPairs>
  <TitlesOfParts>
    <vt:vector size="17" baseType="lpstr">
      <vt:lpstr>Raleway Bold</vt:lpstr>
      <vt:lpstr>Glacial Indifference Bold</vt:lpstr>
      <vt:lpstr>Calibri</vt:lpstr>
      <vt:lpstr>Arial</vt:lpstr>
      <vt:lpstr>Glacial Indifference</vt:lpstr>
      <vt:lpstr>Raleway</vt:lpstr>
      <vt:lpstr>Public Sans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WSIAB Slides_v12025.pptx</dc:title>
  <cp:lastModifiedBy>Hsien Seow</cp:lastModifiedBy>
  <cp:revision>2</cp:revision>
  <dcterms:created xsi:type="dcterms:W3CDTF">2006-08-16T00:00:00Z</dcterms:created>
  <dcterms:modified xsi:type="dcterms:W3CDTF">2026-03-03T17:01:00Z</dcterms:modified>
  <dc:identifier>DAGoqlg5Ezs</dc:identifier>
</cp:coreProperties>
</file>